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1"/>
  </p:sldMasterIdLst>
  <p:notesMasterIdLst>
    <p:notesMasterId r:id="rId35"/>
  </p:notesMasterIdLst>
  <p:handoutMasterIdLst>
    <p:handoutMasterId r:id="rId36"/>
  </p:handoutMasterIdLst>
  <p:sldIdLst>
    <p:sldId id="256" r:id="rId2"/>
    <p:sldId id="333" r:id="rId3"/>
    <p:sldId id="334" r:id="rId4"/>
    <p:sldId id="373" r:id="rId5"/>
    <p:sldId id="336" r:id="rId6"/>
    <p:sldId id="342" r:id="rId7"/>
    <p:sldId id="337" r:id="rId8"/>
    <p:sldId id="338" r:id="rId9"/>
    <p:sldId id="401" r:id="rId10"/>
    <p:sldId id="402" r:id="rId11"/>
    <p:sldId id="403" r:id="rId12"/>
    <p:sldId id="404" r:id="rId13"/>
    <p:sldId id="405" r:id="rId14"/>
    <p:sldId id="406" r:id="rId15"/>
    <p:sldId id="407" r:id="rId16"/>
    <p:sldId id="408" r:id="rId17"/>
    <p:sldId id="409" r:id="rId18"/>
    <p:sldId id="410" r:id="rId19"/>
    <p:sldId id="411" r:id="rId20"/>
    <p:sldId id="412" r:id="rId21"/>
    <p:sldId id="413" r:id="rId22"/>
    <p:sldId id="384" r:id="rId23"/>
    <p:sldId id="422" r:id="rId24"/>
    <p:sldId id="423" r:id="rId25"/>
    <p:sldId id="415" r:id="rId26"/>
    <p:sldId id="419" r:id="rId27"/>
    <p:sldId id="418" r:id="rId28"/>
    <p:sldId id="421" r:id="rId29"/>
    <p:sldId id="387" r:id="rId30"/>
    <p:sldId id="424" r:id="rId31"/>
    <p:sldId id="391" r:id="rId32"/>
    <p:sldId id="392" r:id="rId33"/>
    <p:sldId id="393" r:id="rId34"/>
  </p:sldIdLst>
  <p:sldSz cx="9144000" cy="5143500" type="screen16x9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4944" userDrawn="1">
          <p15:clr>
            <a:srgbClr val="A4A3A4"/>
          </p15:clr>
        </p15:guide>
        <p15:guide id="4" orient="horz" pos="100" userDrawn="1">
          <p15:clr>
            <a:srgbClr val="A4A3A4"/>
          </p15:clr>
        </p15:guide>
        <p15:guide id="5" pos="5602" userDrawn="1">
          <p15:clr>
            <a:srgbClr val="A4A3A4"/>
          </p15:clr>
        </p15:guide>
        <p15:guide id="7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00">
          <p15:clr>
            <a:srgbClr val="A4A3A4"/>
          </p15:clr>
        </p15:guide>
        <p15:guide id="3" orient="horz" pos="3109">
          <p15:clr>
            <a:srgbClr val="A4A3A4"/>
          </p15:clr>
        </p15:guide>
        <p15:guide id="4" pos="214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9501"/>
    <a:srgbClr val="00ADA0"/>
    <a:srgbClr val="AAA001"/>
    <a:srgbClr val="595959"/>
    <a:srgbClr val="0044FF"/>
    <a:srgbClr val="0144FF"/>
    <a:srgbClr val="376192"/>
    <a:srgbClr val="2B3D5A"/>
    <a:srgbClr val="F53A71"/>
    <a:srgbClr val="F7D5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13" autoAdjust="0"/>
    <p:restoredTop sz="84038" autoAdjust="0"/>
  </p:normalViewPr>
  <p:slideViewPr>
    <p:cSldViewPr snapToGrid="0" showGuides="1">
      <p:cViewPr varScale="1">
        <p:scale>
          <a:sx n="126" d="100"/>
          <a:sy n="126" d="100"/>
        </p:scale>
        <p:origin x="1500" y="120"/>
      </p:cViewPr>
      <p:guideLst>
        <p:guide pos="4944"/>
        <p:guide orient="horz" pos="100"/>
        <p:guide pos="560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456" y="216"/>
      </p:cViewPr>
      <p:guideLst>
        <p:guide orient="horz" pos="3126"/>
        <p:guide pos="2100"/>
        <p:guide orient="horz" pos="3109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jupiter\EDC\INDICATORS\Documents-Presentantions-Events\WORKSHOPS\2021.06%20APERC-IEA%20Workshop\Session%202%20a\6.%20IEA%20RESIDENTIAL_Jakarta\Charts%20and%20Graphs\Share_sector_IEA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jupiter\EDC\INDICATORS\Documents-Presentantions-Events\WORKSHOPS\2021.06%20APERC-IEA%20Workshop\Session%202%20a\6.%20IEA%20RESIDENTIAL_Jakarta\Charts%20and%20Graphs\Share_sector_IE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jupiter\EDC\INDICATORS\Documents-Presentantions-Events\WORKSHOPS\2021.06%20APERC-IEA%20Workshop\Session%202%20a\6.%20IEA%20RESIDENTIAL_Jakarta\Charts%20and%20Graphs\residential%20Fuel%20type_IE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jupiter\EDC\INDICATORS\Documents-Presentantions-Events\WORKSHOPS\2021.06%20APERC-IEA%20Workshop\Session%202%20a\6.%20IEA%20RESIDENTIAL_Jakarta\Charts%20and%20Graphs\residential%20Fuel%20type_IEA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jupiter\EDC\INDICATORS\Publication\EEI_publication\DATAfile\Excel%20files%20-%20Working%20files\2022%2009%20(06%20Revised)\IEA%20EEI%20database%20-%20Full_Rev_vF%20(without%20DW%20link_with%20data%20table_protected).xlsb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jupiter\~\Excel\INQUPD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2760988868486299"/>
          <c:y val="0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8095919828203292"/>
          <c:y val="0.26810729166666669"/>
          <c:w val="0.44106807548265947"/>
          <c:h val="0.59049826388888882"/>
        </c:manualLayout>
      </c:layout>
      <c:pieChart>
        <c:varyColors val="1"/>
        <c:ser>
          <c:idx val="0"/>
          <c:order val="0"/>
          <c:tx>
            <c:strRef>
              <c:f>pie!$C$40</c:f>
              <c:strCache>
                <c:ptCount val="1"/>
                <c:pt idx="0">
                  <c:v>APEC</c:v>
                </c:pt>
              </c:strCache>
            </c:strRef>
          </c:tx>
          <c:spPr>
            <a:ln w="12700" cmpd="sng">
              <a:noFill/>
            </a:ln>
          </c:spPr>
          <c:dPt>
            <c:idx val="0"/>
            <c:bubble3D val="0"/>
            <c:spPr>
              <a:solidFill>
                <a:srgbClr val="48D4FF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1-8188-F04F-A957-8713E227658C}"/>
              </c:ext>
            </c:extLst>
          </c:dPt>
          <c:dPt>
            <c:idx val="1"/>
            <c:bubble3D val="0"/>
            <c:spPr>
              <a:solidFill>
                <a:srgbClr val="3F79D3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3-8188-F04F-A957-8713E227658C}"/>
              </c:ext>
            </c:extLst>
          </c:dPt>
          <c:dPt>
            <c:idx val="2"/>
            <c:bubble3D val="0"/>
            <c:spPr>
              <a:solidFill>
                <a:srgbClr val="65F494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5-8188-F04F-A957-8713E227658C}"/>
              </c:ext>
            </c:extLst>
          </c:dPt>
          <c:dPt>
            <c:idx val="3"/>
            <c:bubble3D val="0"/>
            <c:spPr>
              <a:solidFill>
                <a:srgbClr val="0EACA0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7-8188-F04F-A957-8713E227658C}"/>
              </c:ext>
            </c:extLst>
          </c:dPt>
          <c:dPt>
            <c:idx val="4"/>
            <c:bubble3D val="0"/>
            <c:spPr>
              <a:solidFill>
                <a:srgbClr val="FED423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9-8188-F04F-A957-8713E227658C}"/>
              </c:ext>
            </c:extLst>
          </c:dPt>
          <c:dPt>
            <c:idx val="5"/>
            <c:bubble3D val="0"/>
            <c:spPr>
              <a:solidFill>
                <a:srgbClr val="F2A801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B-8188-F04F-A957-8713E227658C}"/>
              </c:ext>
            </c:extLst>
          </c:dPt>
          <c:dPt>
            <c:idx val="6"/>
            <c:bubble3D val="0"/>
            <c:spPr>
              <a:solidFill>
                <a:srgbClr val="E44946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D-8188-F04F-A957-8713E227658C}"/>
              </c:ext>
            </c:extLst>
          </c:dPt>
          <c:dPt>
            <c:idx val="7"/>
            <c:bubble3D val="0"/>
            <c:spPr>
              <a:solidFill>
                <a:srgbClr val="B186F0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F-8188-F04F-A957-8713E227658C}"/>
              </c:ext>
            </c:extLst>
          </c:dPt>
          <c:dPt>
            <c:idx val="8"/>
            <c:bubble3D val="0"/>
            <c:spPr>
              <a:solidFill>
                <a:srgbClr val="6F706F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11-8188-F04F-A957-8713E227658C}"/>
              </c:ext>
            </c:extLst>
          </c:dPt>
          <c:dPt>
            <c:idx val="9"/>
            <c:bubble3D val="0"/>
            <c:spPr>
              <a:solidFill>
                <a:srgbClr val="AFAFAF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13-8188-F04F-A957-8713E227658C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1"/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8188-F04F-A957-8713E227658C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/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8188-F04F-A957-8713E227658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000"/>
                      <a:t>Other</a:t>
                    </a:r>
                    <a:r>
                      <a:rPr lang="en-US" sz="1000" strike="noStrike" baseline="30000"/>
                      <a:t>2</a:t>
                    </a:r>
                    <a:r>
                      <a:rPr lang="en-US" sz="1000"/>
                      <a:t>
4%</a:t>
                    </a:r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8188-F04F-A957-8713E227658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188-F04F-A957-8713E22765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pie!$B$41:$B$45</c:f>
              <c:strCache>
                <c:ptCount val="5"/>
                <c:pt idx="0">
                  <c:v>Industry</c:v>
                </c:pt>
                <c:pt idx="1">
                  <c:v>Transport</c:v>
                </c:pt>
                <c:pt idx="2">
                  <c:v>Residential</c:v>
                </c:pt>
                <c:pt idx="3">
                  <c:v>Services</c:v>
                </c:pt>
                <c:pt idx="4">
                  <c:v>Other2</c:v>
                </c:pt>
              </c:strCache>
            </c:strRef>
          </c:cat>
          <c:val>
            <c:numRef>
              <c:f>pie!$C$41:$C$45</c:f>
              <c:numCache>
                <c:formatCode>_-* #,##0_-;\-* #,##0_-;_-* "-"??_-;_-@_-</c:formatCode>
                <c:ptCount val="5"/>
                <c:pt idx="0">
                  <c:v>1875778.0509000001</c:v>
                </c:pt>
                <c:pt idx="1">
                  <c:v>1489533.7984999998</c:v>
                </c:pt>
                <c:pt idx="2">
                  <c:v>971490.68090000004</c:v>
                </c:pt>
                <c:pt idx="3">
                  <c:v>494262.89889999997</c:v>
                </c:pt>
                <c:pt idx="4">
                  <c:v>211694.1643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188-F04F-A957-8713E227658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100" b="0" i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2760988868486299"/>
          <c:y val="0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8095919828203292"/>
          <c:y val="0.26810729166666669"/>
          <c:w val="0.44106807548265947"/>
          <c:h val="0.59049826388888882"/>
        </c:manualLayout>
      </c:layout>
      <c:pieChart>
        <c:varyColors val="1"/>
        <c:ser>
          <c:idx val="0"/>
          <c:order val="0"/>
          <c:tx>
            <c:strRef>
              <c:f>'pie (2)'!$C$40</c:f>
              <c:strCache>
                <c:ptCount val="1"/>
                <c:pt idx="0">
                  <c:v>IEA</c:v>
                </c:pt>
              </c:strCache>
            </c:strRef>
          </c:tx>
          <c:spPr>
            <a:ln w="12700" cmpd="sng">
              <a:noFill/>
            </a:ln>
          </c:spPr>
          <c:dPt>
            <c:idx val="0"/>
            <c:bubble3D val="0"/>
            <c:spPr>
              <a:solidFill>
                <a:srgbClr val="48D4FF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1-8188-F04F-A957-8713E227658C}"/>
              </c:ext>
            </c:extLst>
          </c:dPt>
          <c:dPt>
            <c:idx val="1"/>
            <c:bubble3D val="0"/>
            <c:spPr>
              <a:solidFill>
                <a:srgbClr val="3F79D3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3-8188-F04F-A957-8713E227658C}"/>
              </c:ext>
            </c:extLst>
          </c:dPt>
          <c:dPt>
            <c:idx val="2"/>
            <c:bubble3D val="0"/>
            <c:spPr>
              <a:solidFill>
                <a:srgbClr val="65F494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5-8188-F04F-A957-8713E227658C}"/>
              </c:ext>
            </c:extLst>
          </c:dPt>
          <c:dPt>
            <c:idx val="3"/>
            <c:bubble3D val="0"/>
            <c:spPr>
              <a:solidFill>
                <a:srgbClr val="0EACA0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7-8188-F04F-A957-8713E227658C}"/>
              </c:ext>
            </c:extLst>
          </c:dPt>
          <c:dPt>
            <c:idx val="4"/>
            <c:bubble3D val="0"/>
            <c:spPr>
              <a:solidFill>
                <a:srgbClr val="FED423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9-8188-F04F-A957-8713E227658C}"/>
              </c:ext>
            </c:extLst>
          </c:dPt>
          <c:dPt>
            <c:idx val="5"/>
            <c:bubble3D val="0"/>
            <c:spPr>
              <a:solidFill>
                <a:srgbClr val="F2A801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B-8188-F04F-A957-8713E227658C}"/>
              </c:ext>
            </c:extLst>
          </c:dPt>
          <c:dPt>
            <c:idx val="6"/>
            <c:bubble3D val="0"/>
            <c:spPr>
              <a:solidFill>
                <a:srgbClr val="E44946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D-8188-F04F-A957-8713E227658C}"/>
              </c:ext>
            </c:extLst>
          </c:dPt>
          <c:dPt>
            <c:idx val="7"/>
            <c:bubble3D val="0"/>
            <c:spPr>
              <a:solidFill>
                <a:srgbClr val="B186F0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F-8188-F04F-A957-8713E227658C}"/>
              </c:ext>
            </c:extLst>
          </c:dPt>
          <c:dPt>
            <c:idx val="8"/>
            <c:bubble3D val="0"/>
            <c:spPr>
              <a:solidFill>
                <a:srgbClr val="6F706F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11-8188-F04F-A957-8713E227658C}"/>
              </c:ext>
            </c:extLst>
          </c:dPt>
          <c:dPt>
            <c:idx val="9"/>
            <c:bubble3D val="0"/>
            <c:spPr>
              <a:solidFill>
                <a:srgbClr val="AFAFAF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13-8188-F04F-A957-8713E227658C}"/>
              </c:ext>
            </c:extLst>
          </c:dPt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1"/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8188-F04F-A957-8713E227658C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0"/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8188-F04F-A957-8713E227658C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000"/>
                      <a:t>Other</a:t>
                    </a:r>
                    <a:r>
                      <a:rPr lang="en-US" sz="1000" strike="noStrike" baseline="30000"/>
                      <a:t>2</a:t>
                    </a:r>
                    <a:r>
                      <a:rPr lang="en-US" sz="1000"/>
                      <a:t>
4%</a:t>
                    </a:r>
                    <a:endParaRPr lang="en-US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8188-F04F-A957-8713E227658C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188-F04F-A957-8713E22765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'pie (2)'!$B$41:$B$45</c:f>
              <c:strCache>
                <c:ptCount val="5"/>
                <c:pt idx="0">
                  <c:v>Industry</c:v>
                </c:pt>
                <c:pt idx="1">
                  <c:v>Transport</c:v>
                </c:pt>
                <c:pt idx="2">
                  <c:v>Residential</c:v>
                </c:pt>
                <c:pt idx="3">
                  <c:v>Services</c:v>
                </c:pt>
                <c:pt idx="4">
                  <c:v>Other2</c:v>
                </c:pt>
              </c:strCache>
            </c:strRef>
          </c:cat>
          <c:val>
            <c:numRef>
              <c:f>'pie (2)'!$C$41:$C$45</c:f>
              <c:numCache>
                <c:formatCode>_-* #,##0_-;\-* #,##0_-;_-* "-"??_-;_-@_-</c:formatCode>
                <c:ptCount val="5"/>
                <c:pt idx="0">
                  <c:v>791203.30169999995</c:v>
                </c:pt>
                <c:pt idx="1">
                  <c:v>1251011.4369999999</c:v>
                </c:pt>
                <c:pt idx="2">
                  <c:v>690921.21360000002</c:v>
                </c:pt>
                <c:pt idx="3">
                  <c:v>483780.63880000002</c:v>
                </c:pt>
                <c:pt idx="4">
                  <c:v>100740.352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188-F04F-A957-8713E227658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100" b="0" i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'pie (2)'!$C$40</c:f>
          <c:strCache>
            <c:ptCount val="1"/>
            <c:pt idx="0">
              <c:v>Japan</c:v>
            </c:pt>
          </c:strCache>
        </c:strRef>
      </c:tx>
      <c:layout>
        <c:manualLayout>
          <c:xMode val="edge"/>
          <c:yMode val="edge"/>
          <c:x val="0.42760988868486299"/>
          <c:y val="0"/>
        </c:manualLayout>
      </c:layout>
      <c:overlay val="0"/>
      <c:txPr>
        <a:bodyPr/>
        <a:lstStyle/>
        <a:p>
          <a:pPr>
            <a:defRPr b="1">
              <a:solidFill>
                <a:srgbClr val="595959"/>
              </a:solidFill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2496446837425954"/>
          <c:y val="0.22841979166666668"/>
          <c:w val="0.55964515058147368"/>
          <c:h val="0.74924826388888877"/>
        </c:manualLayout>
      </c:layout>
      <c:pieChart>
        <c:varyColors val="1"/>
        <c:ser>
          <c:idx val="0"/>
          <c:order val="0"/>
          <c:tx>
            <c:strRef>
              <c:f>'pie (2)'!$C$40</c:f>
              <c:strCache>
                <c:ptCount val="1"/>
                <c:pt idx="0">
                  <c:v>Japan</c:v>
                </c:pt>
              </c:strCache>
            </c:strRef>
          </c:tx>
          <c:spPr>
            <a:ln w="12700" cmpd="sng">
              <a:noFill/>
            </a:ln>
          </c:spPr>
          <c:dPt>
            <c:idx val="0"/>
            <c:bubble3D val="0"/>
            <c:spPr>
              <a:solidFill>
                <a:srgbClr val="48D4FF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1-8188-F04F-A957-8713E227658C}"/>
              </c:ext>
            </c:extLst>
          </c:dPt>
          <c:dPt>
            <c:idx val="1"/>
            <c:bubble3D val="0"/>
            <c:spPr>
              <a:solidFill>
                <a:srgbClr val="3F79D3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3-8188-F04F-A957-8713E227658C}"/>
              </c:ext>
            </c:extLst>
          </c:dPt>
          <c:dPt>
            <c:idx val="2"/>
            <c:bubble3D val="0"/>
            <c:spPr>
              <a:solidFill>
                <a:srgbClr val="65F494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5-8188-F04F-A957-8713E227658C}"/>
              </c:ext>
            </c:extLst>
          </c:dPt>
          <c:dPt>
            <c:idx val="3"/>
            <c:bubble3D val="0"/>
            <c:spPr>
              <a:solidFill>
                <a:srgbClr val="0EACA0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7-8188-F04F-A957-8713E227658C}"/>
              </c:ext>
            </c:extLst>
          </c:dPt>
          <c:dPt>
            <c:idx val="4"/>
            <c:bubble3D val="0"/>
            <c:spPr>
              <a:solidFill>
                <a:srgbClr val="FED423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9-8188-F04F-A957-8713E227658C}"/>
              </c:ext>
            </c:extLst>
          </c:dPt>
          <c:dPt>
            <c:idx val="5"/>
            <c:bubble3D val="0"/>
            <c:spPr>
              <a:solidFill>
                <a:srgbClr val="F2A801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B-8188-F04F-A957-8713E227658C}"/>
              </c:ext>
            </c:extLst>
          </c:dPt>
          <c:dPt>
            <c:idx val="6"/>
            <c:bubble3D val="0"/>
            <c:spPr>
              <a:solidFill>
                <a:srgbClr val="E44946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D-8188-F04F-A957-8713E227658C}"/>
              </c:ext>
            </c:extLst>
          </c:dPt>
          <c:dPt>
            <c:idx val="7"/>
            <c:bubble3D val="0"/>
            <c:spPr>
              <a:solidFill>
                <a:srgbClr val="B186F0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F-8188-F04F-A957-8713E227658C}"/>
              </c:ext>
            </c:extLst>
          </c:dPt>
          <c:dPt>
            <c:idx val="8"/>
            <c:bubble3D val="0"/>
            <c:spPr>
              <a:solidFill>
                <a:srgbClr val="6F706F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11-8188-F04F-A957-8713E227658C}"/>
              </c:ext>
            </c:extLst>
          </c:dPt>
          <c:dPt>
            <c:idx val="9"/>
            <c:bubble3D val="0"/>
            <c:spPr>
              <a:solidFill>
                <a:srgbClr val="AFAFAF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13-8188-F04F-A957-8713E227658C}"/>
              </c:ext>
            </c:extLst>
          </c:dPt>
          <c:dLbls>
            <c:dLbl>
              <c:idx val="0"/>
              <c:layout>
                <c:manualLayout>
                  <c:x val="-0.14328996918863404"/>
                  <c:y val="0.1828711805555555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88-F04F-A957-8713E227658C}"/>
                </c:ext>
              </c:extLst>
            </c:dLbl>
            <c:dLbl>
              <c:idx val="1"/>
              <c:layout>
                <c:manualLayout>
                  <c:x val="-4.3457771829904658E-2"/>
                  <c:y val="-0.2016590277777777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88-F04F-A957-8713E227658C}"/>
                </c:ext>
              </c:extLst>
            </c:dLbl>
            <c:dLbl>
              <c:idx val="2"/>
              <c:layout>
                <c:manualLayout>
                  <c:x val="0.10281011069268516"/>
                  <c:y val="0.1106288194444444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88-F04F-A957-8713E227658C}"/>
                </c:ext>
              </c:extLst>
            </c:dLbl>
            <c:dLbl>
              <c:idx val="3"/>
              <c:layout>
                <c:manualLayout>
                  <c:x val="-9.8814229249011856E-2"/>
                  <c:y val="4.40972222222222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188-F04F-A957-8713E227658C}"/>
                </c:ext>
              </c:extLst>
            </c:dLbl>
            <c:dLbl>
              <c:idx val="4"/>
              <c:layout>
                <c:manualLayout>
                  <c:x val="0.13175204631041673"/>
                  <c:y val="2.2048611111111113E-2"/>
                </c:manualLayout>
              </c:layout>
              <c:numFmt formatCode="0.00%" sourceLinked="0"/>
              <c:spPr/>
              <c:txPr>
                <a:bodyPr/>
                <a:lstStyle/>
                <a:p>
                  <a:pPr>
                    <a:defRPr sz="1000"/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188-F04F-A957-8713E22765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'pie (2)'!$B$41:$B$45</c:f>
              <c:strCache>
                <c:ptCount val="5"/>
                <c:pt idx="0">
                  <c:v>Natural Gas</c:v>
                </c:pt>
                <c:pt idx="1">
                  <c:v>Electricity</c:v>
                </c:pt>
                <c:pt idx="2">
                  <c:v>Oil </c:v>
                </c:pt>
                <c:pt idx="3">
                  <c:v>Others</c:v>
                </c:pt>
                <c:pt idx="4">
                  <c:v>Biofuels and Waste</c:v>
                </c:pt>
              </c:strCache>
            </c:strRef>
          </c:cat>
          <c:val>
            <c:numRef>
              <c:f>'pie (2)'!$C$41:$C$45</c:f>
              <c:numCache>
                <c:formatCode>General</c:formatCode>
                <c:ptCount val="5"/>
                <c:pt idx="0">
                  <c:v>8730.8256000000001</c:v>
                </c:pt>
                <c:pt idx="1">
                  <c:v>21504.544999999998</c:v>
                </c:pt>
                <c:pt idx="2">
                  <c:v>11374.7646</c:v>
                </c:pt>
                <c:pt idx="3" formatCode="_-* #,##0_-;\-* #,##0_-;_-* &quot;-&quot;??_-;_-@_-">
                  <c:v>259.91179999999804</c:v>
                </c:pt>
                <c:pt idx="4">
                  <c:v>8.1304999999999996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188-F04F-A957-8713E227658C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100" b="0" i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pie!$C$40</c:f>
          <c:strCache>
            <c:ptCount val="1"/>
            <c:pt idx="0">
              <c:v>Chile</c:v>
            </c:pt>
          </c:strCache>
        </c:strRef>
      </c:tx>
      <c:layout>
        <c:manualLayout>
          <c:xMode val="edge"/>
          <c:yMode val="edge"/>
          <c:x val="0.42760988868486299"/>
          <c:y val="0"/>
        </c:manualLayout>
      </c:layout>
      <c:overlay val="0"/>
      <c:txPr>
        <a:bodyPr/>
        <a:lstStyle/>
        <a:p>
          <a:pPr>
            <a:defRPr b="1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084954301660909"/>
          <c:y val="0.18873229166666666"/>
          <c:w val="0.59258322699781096"/>
          <c:h val="0.793345486111111"/>
        </c:manualLayout>
      </c:layout>
      <c:pieChart>
        <c:varyColors val="1"/>
        <c:ser>
          <c:idx val="0"/>
          <c:order val="0"/>
          <c:tx>
            <c:strRef>
              <c:f>pie!$C$40</c:f>
              <c:strCache>
                <c:ptCount val="1"/>
                <c:pt idx="0">
                  <c:v>Chile</c:v>
                </c:pt>
              </c:strCache>
            </c:strRef>
          </c:tx>
          <c:spPr>
            <a:ln w="12700" cmpd="sng">
              <a:noFill/>
            </a:ln>
          </c:spPr>
          <c:dPt>
            <c:idx val="0"/>
            <c:bubble3D val="0"/>
            <c:spPr>
              <a:solidFill>
                <a:srgbClr val="48D4FF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1-8188-F04F-A957-8713E227658C}"/>
              </c:ext>
            </c:extLst>
          </c:dPt>
          <c:dPt>
            <c:idx val="1"/>
            <c:bubble3D val="0"/>
            <c:spPr>
              <a:solidFill>
                <a:srgbClr val="3F79D3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3-8188-F04F-A957-8713E227658C}"/>
              </c:ext>
            </c:extLst>
          </c:dPt>
          <c:dPt>
            <c:idx val="2"/>
            <c:bubble3D val="0"/>
            <c:spPr>
              <a:solidFill>
                <a:srgbClr val="65F494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5-8188-F04F-A957-8713E227658C}"/>
              </c:ext>
            </c:extLst>
          </c:dPt>
          <c:dPt>
            <c:idx val="3"/>
            <c:bubble3D val="0"/>
            <c:spPr>
              <a:solidFill>
                <a:srgbClr val="0EACA0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7-8188-F04F-A957-8713E227658C}"/>
              </c:ext>
            </c:extLst>
          </c:dPt>
          <c:dPt>
            <c:idx val="4"/>
            <c:bubble3D val="0"/>
            <c:spPr>
              <a:solidFill>
                <a:srgbClr val="FED423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9-8188-F04F-A957-8713E227658C}"/>
              </c:ext>
            </c:extLst>
          </c:dPt>
          <c:dPt>
            <c:idx val="5"/>
            <c:bubble3D val="0"/>
            <c:spPr>
              <a:solidFill>
                <a:srgbClr val="F2A801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B-8188-F04F-A957-8713E227658C}"/>
              </c:ext>
            </c:extLst>
          </c:dPt>
          <c:dPt>
            <c:idx val="6"/>
            <c:bubble3D val="0"/>
            <c:spPr>
              <a:solidFill>
                <a:srgbClr val="E44946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D-8188-F04F-A957-8713E227658C}"/>
              </c:ext>
            </c:extLst>
          </c:dPt>
          <c:dPt>
            <c:idx val="7"/>
            <c:bubble3D val="0"/>
            <c:spPr>
              <a:solidFill>
                <a:srgbClr val="B186F0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0F-8188-F04F-A957-8713E227658C}"/>
              </c:ext>
            </c:extLst>
          </c:dPt>
          <c:dPt>
            <c:idx val="8"/>
            <c:bubble3D val="0"/>
            <c:spPr>
              <a:solidFill>
                <a:srgbClr val="6F706F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11-8188-F04F-A957-8713E227658C}"/>
              </c:ext>
            </c:extLst>
          </c:dPt>
          <c:dPt>
            <c:idx val="9"/>
            <c:bubble3D val="0"/>
            <c:spPr>
              <a:solidFill>
                <a:srgbClr val="AFAFAF"/>
              </a:solidFill>
              <a:ln w="9525" cmpd="sng">
                <a:noFill/>
              </a:ln>
            </c:spPr>
            <c:extLst>
              <c:ext xmlns:c16="http://schemas.microsoft.com/office/drawing/2014/chart" uri="{C3380CC4-5D6E-409C-BE32-E72D297353CC}">
                <c16:uniqueId val="{00000013-8188-F04F-A957-8713E227658C}"/>
              </c:ext>
            </c:extLst>
          </c:dPt>
          <c:dLbls>
            <c:dLbl>
              <c:idx val="0"/>
              <c:layout>
                <c:manualLayout>
                  <c:x val="-5.0789995124127213E-2"/>
                  <c:y val="1.01319444444444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88-F04F-A957-8713E227658C}"/>
                </c:ext>
              </c:extLst>
            </c:dLbl>
            <c:dLbl>
              <c:idx val="1"/>
              <c:layout>
                <c:manualLayout>
                  <c:x val="-4.7763063707945599E-2"/>
                  <c:y val="-1.576458333333333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88-F04F-A957-8713E227658C}"/>
                </c:ext>
              </c:extLst>
            </c:dLbl>
            <c:dLbl>
              <c:idx val="4"/>
              <c:layout>
                <c:manualLayout>
                  <c:x val="0.17325350388513688"/>
                  <c:y val="0.1579142361111111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188-F04F-A957-8713E227658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pie!$B$41:$B$45</c:f>
              <c:strCache>
                <c:ptCount val="5"/>
                <c:pt idx="0">
                  <c:v>Natural Gas</c:v>
                </c:pt>
                <c:pt idx="1">
                  <c:v>Electricity</c:v>
                </c:pt>
                <c:pt idx="2">
                  <c:v>Oil </c:v>
                </c:pt>
                <c:pt idx="3">
                  <c:v>Others</c:v>
                </c:pt>
                <c:pt idx="4">
                  <c:v>Biofuels and Waste</c:v>
                </c:pt>
              </c:strCache>
            </c:strRef>
          </c:cat>
          <c:val>
            <c:numRef>
              <c:f>pie!$C$41:$C$45</c:f>
              <c:numCache>
                <c:formatCode>General</c:formatCode>
                <c:ptCount val="5"/>
                <c:pt idx="0">
                  <c:v>500.79829999999998</c:v>
                </c:pt>
                <c:pt idx="1">
                  <c:v>1168.0391999999999</c:v>
                </c:pt>
                <c:pt idx="2">
                  <c:v>1088.8571999999999</c:v>
                </c:pt>
                <c:pt idx="3" formatCode="_-* #,##0_-;\-* #,##0_-;_-* &quot;-&quot;??_-;_-@_-">
                  <c:v>1869.8743000000009</c:v>
                </c:pt>
                <c:pt idx="4">
                  <c:v>1869.8742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8188-F04F-A957-8713E227658C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100" b="0" i="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marker>
          <c:symbol val="none"/>
        </c:marker>
      </c:pivotFmt>
      <c:pivotFmt>
        <c:idx val="6"/>
        <c:marker>
          <c:symbol val="none"/>
        </c:marker>
      </c:pivotFmt>
      <c:pivotFmt>
        <c:idx val="7"/>
        <c:marker>
          <c:symbol val="none"/>
        </c:marker>
      </c:pivotFmt>
      <c:pivotFmt>
        <c:idx val="8"/>
        <c:marker>
          <c:symbol val="none"/>
        </c:marker>
      </c:pivotFmt>
      <c:pivotFmt>
        <c:idx val="9"/>
        <c:marker>
          <c:symbol val="none"/>
        </c:marker>
      </c:pivotFmt>
      <c:pivotFmt>
        <c:idx val="10"/>
        <c:marker>
          <c:symbol val="none"/>
        </c:marker>
      </c:pivotFmt>
      <c:pivotFmt>
        <c:idx val="11"/>
        <c:marker>
          <c:symbol val="none"/>
        </c:marker>
      </c:pivotFmt>
      <c:pivotFmt>
        <c:idx val="12"/>
        <c:marker>
          <c:symbol val="none"/>
        </c:marker>
      </c:pivotFmt>
      <c:pivotFmt>
        <c:idx val="13"/>
        <c:marker>
          <c:symbol val="none"/>
        </c:marker>
      </c:pivotFmt>
      <c:pivotFmt>
        <c:idx val="14"/>
        <c:marker>
          <c:symbol val="none"/>
        </c:marker>
      </c:pivotFmt>
      <c:pivotFmt>
        <c:idx val="15"/>
        <c:marker>
          <c:symbol val="none"/>
        </c:marker>
      </c:pivotFmt>
      <c:pivotFmt>
        <c:idx val="16"/>
        <c:marker>
          <c:symbol val="none"/>
        </c:marker>
      </c:pivotFmt>
      <c:pivotFmt>
        <c:idx val="17"/>
        <c:marker>
          <c:symbol val="none"/>
        </c:marker>
      </c:pivotFmt>
      <c:pivotFmt>
        <c:idx val="18"/>
        <c:marker>
          <c:symbol val="none"/>
        </c:marker>
      </c:pivotFmt>
      <c:pivotFmt>
        <c:idx val="19"/>
        <c:marker>
          <c:symbol val="none"/>
        </c:marker>
      </c:pivotFmt>
      <c:pivotFmt>
        <c:idx val="20"/>
        <c:marker>
          <c:symbol val="none"/>
        </c:marker>
      </c:pivotFmt>
      <c:pivotFmt>
        <c:idx val="21"/>
        <c:marker>
          <c:symbol val="none"/>
        </c:marker>
      </c:pivotFmt>
      <c:pivotFmt>
        <c:idx val="22"/>
        <c:marker>
          <c:symbol val="none"/>
        </c:marker>
      </c:pivotFmt>
      <c:pivotFmt>
        <c:idx val="23"/>
        <c:marker>
          <c:symbol val="none"/>
        </c:marker>
      </c:pivotFmt>
      <c:pivotFmt>
        <c:idx val="24"/>
        <c:marker>
          <c:symbol val="none"/>
        </c:marker>
      </c:pivotFmt>
      <c:pivotFmt>
        <c:idx val="25"/>
        <c:marker>
          <c:symbol val="none"/>
        </c:marker>
      </c:pivotFmt>
      <c:pivotFmt>
        <c:idx val="26"/>
        <c:marker>
          <c:symbol val="none"/>
        </c:marker>
      </c:pivotFmt>
      <c:pivotFmt>
        <c:idx val="27"/>
        <c:marker>
          <c:symbol val="none"/>
        </c:marker>
      </c:pivotFmt>
      <c:pivotFmt>
        <c:idx val="28"/>
        <c:marker>
          <c:symbol val="none"/>
        </c:marker>
      </c:pivotFmt>
      <c:pivotFmt>
        <c:idx val="29"/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9.7518136841824407E-2"/>
          <c:y val="3.7023726879574906E-2"/>
          <c:w val="0.86406322860787399"/>
          <c:h val="0.79461953483651815"/>
        </c:manualLayout>
      </c:layout>
      <c:lineChart>
        <c:grouping val="standard"/>
        <c:varyColors val="0"/>
        <c:ser>
          <c:idx val="6"/>
          <c:order val="0"/>
          <c:tx>
            <c:strRef>
              <c:f>Graph_D3!$AA$108</c:f>
              <c:strCache>
                <c:ptCount val="1"/>
                <c:pt idx="0">
                  <c:v> Energy</c:v>
                </c:pt>
              </c:strCache>
            </c:strRef>
          </c:tx>
          <c:spPr>
            <a:ln w="28575">
              <a:solidFill>
                <a:schemeClr val="accent5">
                  <a:lumMod val="75000"/>
                </a:schemeClr>
              </a:solidFill>
            </a:ln>
          </c:spPr>
          <c:marker>
            <c:symbol val="square"/>
            <c:size val="5"/>
            <c:spPr>
              <a:solidFill>
                <a:schemeClr val="accent5">
                  <a:lumMod val="75000"/>
                </a:schemeClr>
              </a:solidFill>
              <a:ln w="28575">
                <a:solidFill>
                  <a:schemeClr val="accent5">
                    <a:lumMod val="75000"/>
                  </a:schemeClr>
                </a:solidFill>
              </a:ln>
            </c:spPr>
          </c:marker>
          <c:cat>
            <c:strRef>
              <c:f>Graph_D3!$AB$107:$AV$107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Graph_D3!$AB$108:$AV$108</c:f>
              <c:numCache>
                <c:formatCode>0</c:formatCode>
                <c:ptCount val="21"/>
                <c:pt idx="0">
                  <c:v>100</c:v>
                </c:pt>
                <c:pt idx="1">
                  <c:v>108.67466899847196</c:v>
                </c:pt>
                <c:pt idx="2">
                  <c:v>101.18233127533851</c:v>
                </c:pt>
                <c:pt idx="3">
                  <c:v>102.96704558502698</c:v>
                </c:pt>
                <c:pt idx="4">
                  <c:v>103.44559562609854</c:v>
                </c:pt>
                <c:pt idx="5">
                  <c:v>108.27331584479363</c:v>
                </c:pt>
                <c:pt idx="6">
                  <c:v>103.2399727956049</c:v>
                </c:pt>
                <c:pt idx="7">
                  <c:v>99.930222493088493</c:v>
                </c:pt>
                <c:pt idx="8">
                  <c:v>97.610429529134322</c:v>
                </c:pt>
                <c:pt idx="9">
                  <c:v>98.14285840465655</c:v>
                </c:pt>
                <c:pt idx="10">
                  <c:v>99.12786948956429</c:v>
                </c:pt>
                <c:pt idx="11">
                  <c:v>98.828797795384091</c:v>
                </c:pt>
                <c:pt idx="12">
                  <c:v>92.864145843822044</c:v>
                </c:pt>
                <c:pt idx="13">
                  <c:v>97.444906683625248</c:v>
                </c:pt>
                <c:pt idx="14">
                  <c:v>96.120900571468951</c:v>
                </c:pt>
                <c:pt idx="15">
                  <c:v>95.189768321011869</c:v>
                </c:pt>
                <c:pt idx="16">
                  <c:v>101.20653258786226</c:v>
                </c:pt>
                <c:pt idx="17">
                  <c:v>98.7323458491216</c:v>
                </c:pt>
                <c:pt idx="18">
                  <c:v>99.002799932872264</c:v>
                </c:pt>
                <c:pt idx="19">
                  <c:v>103.71357658302199</c:v>
                </c:pt>
                <c:pt idx="20">
                  <c:v>103.30957365060019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42-42F4-A5F3-19DB5BF7C96C}"/>
            </c:ext>
          </c:extLst>
        </c:ser>
        <c:ser>
          <c:idx val="7"/>
          <c:order val="1"/>
          <c:tx>
            <c:strRef>
              <c:f>Graph_D3!$AA$109</c:f>
              <c:strCache>
                <c:ptCount val="1"/>
                <c:pt idx="0">
                  <c:v> Activity</c:v>
                </c:pt>
              </c:strCache>
            </c:strRef>
          </c:tx>
          <c:spPr>
            <a:ln w="19050">
              <a:solidFill>
                <a:schemeClr val="accent1"/>
              </a:solidFill>
            </a:ln>
          </c:spPr>
          <c:marker>
            <c:symbol val="none"/>
          </c:marker>
          <c:cat>
            <c:strRef>
              <c:f>Graph_D3!$AB$107:$AV$107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Graph_D3!$AB$109:$AV$109</c:f>
              <c:numCache>
                <c:formatCode>0</c:formatCode>
                <c:ptCount val="21"/>
                <c:pt idx="0">
                  <c:v>100</c:v>
                </c:pt>
                <c:pt idx="1">
                  <c:v>100.54135721848864</c:v>
                </c:pt>
                <c:pt idx="2">
                  <c:v>101.87824593272848</c:v>
                </c:pt>
                <c:pt idx="3">
                  <c:v>103.83736258676426</c:v>
                </c:pt>
                <c:pt idx="4">
                  <c:v>105.62194819598672</c:v>
                </c:pt>
                <c:pt idx="5">
                  <c:v>106.91941221901395</c:v>
                </c:pt>
                <c:pt idx="6">
                  <c:v>108.16939488590218</c:v>
                </c:pt>
                <c:pt idx="7">
                  <c:v>109.34458219468442</c:v>
                </c:pt>
                <c:pt idx="8">
                  <c:v>110.28822585026079</c:v>
                </c:pt>
                <c:pt idx="9">
                  <c:v>111.22480413105771</c:v>
                </c:pt>
                <c:pt idx="10">
                  <c:v>112.56727946909544</c:v>
                </c:pt>
                <c:pt idx="11">
                  <c:v>113.58146234192621</c:v>
                </c:pt>
                <c:pt idx="12">
                  <c:v>114.19969417236129</c:v>
                </c:pt>
                <c:pt idx="13">
                  <c:v>114.90701624615865</c:v>
                </c:pt>
                <c:pt idx="14">
                  <c:v>116.41622671300573</c:v>
                </c:pt>
                <c:pt idx="15">
                  <c:v>118.7111176886942</c:v>
                </c:pt>
                <c:pt idx="16">
                  <c:v>121.30719679282839</c:v>
                </c:pt>
                <c:pt idx="17">
                  <c:v>123.9649834618219</c:v>
                </c:pt>
                <c:pt idx="18">
                  <c:v>126.29664283081705</c:v>
                </c:pt>
                <c:pt idx="19">
                  <c:v>128.36623726631549</c:v>
                </c:pt>
                <c:pt idx="20">
                  <c:v>131.16332424136132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42-42F4-A5F3-19DB5BF7C96C}"/>
            </c:ext>
          </c:extLst>
        </c:ser>
        <c:ser>
          <c:idx val="8"/>
          <c:order val="2"/>
          <c:tx>
            <c:strRef>
              <c:f>Graph_D3!$AA$110</c:f>
              <c:strCache>
                <c:ptCount val="1"/>
                <c:pt idx="0">
                  <c:v> Structure</c:v>
                </c:pt>
              </c:strCache>
            </c:strRef>
          </c:tx>
          <c:spPr>
            <a:ln w="19050">
              <a:solidFill>
                <a:schemeClr val="accent2"/>
              </a:solidFill>
            </a:ln>
          </c:spPr>
          <c:marker>
            <c:symbol val="none"/>
          </c:marker>
          <c:cat>
            <c:strRef>
              <c:f>Graph_D3!$AB$107:$AV$107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Graph_D3!$AB$110:$AV$110</c:f>
              <c:numCache>
                <c:formatCode>0</c:formatCode>
                <c:ptCount val="21"/>
                <c:pt idx="0">
                  <c:v>100</c:v>
                </c:pt>
                <c:pt idx="1">
                  <c:v>101.53960500888628</c:v>
                </c:pt>
                <c:pt idx="2">
                  <c:v>102.429175935106</c:v>
                </c:pt>
                <c:pt idx="3">
                  <c:v>102.89877510303798</c:v>
                </c:pt>
                <c:pt idx="4">
                  <c:v>103.7943650895951</c:v>
                </c:pt>
                <c:pt idx="5">
                  <c:v>105.00806169282228</c:v>
                </c:pt>
                <c:pt idx="6">
                  <c:v>105.95307936762224</c:v>
                </c:pt>
                <c:pt idx="7">
                  <c:v>107.05821916799754</c:v>
                </c:pt>
                <c:pt idx="8">
                  <c:v>107.82329038867886</c:v>
                </c:pt>
                <c:pt idx="9">
                  <c:v>108.16349103209555</c:v>
                </c:pt>
                <c:pt idx="10">
                  <c:v>108.06282482901908</c:v>
                </c:pt>
                <c:pt idx="11">
                  <c:v>108.27557614243281</c:v>
                </c:pt>
                <c:pt idx="12">
                  <c:v>109.15515821409929</c:v>
                </c:pt>
                <c:pt idx="13">
                  <c:v>110.10291683918774</c:v>
                </c:pt>
                <c:pt idx="14">
                  <c:v>110.38409924569237</c:v>
                </c:pt>
                <c:pt idx="15">
                  <c:v>110.020045166153</c:v>
                </c:pt>
                <c:pt idx="16">
                  <c:v>109.79650796555013</c:v>
                </c:pt>
                <c:pt idx="17">
                  <c:v>109.50051301409631</c:v>
                </c:pt>
                <c:pt idx="18">
                  <c:v>109.63128208888884</c:v>
                </c:pt>
                <c:pt idx="19">
                  <c:v>109.99763788401677</c:v>
                </c:pt>
                <c:pt idx="20">
                  <c:v>109.75144637281646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142-42F4-A5F3-19DB5BF7C96C}"/>
            </c:ext>
          </c:extLst>
        </c:ser>
        <c:ser>
          <c:idx val="9"/>
          <c:order val="3"/>
          <c:tx>
            <c:strRef>
              <c:f>Graph_D3!$AA$111</c:f>
              <c:strCache>
                <c:ptCount val="1"/>
                <c:pt idx="0">
                  <c:v> Efficiency</c:v>
                </c:pt>
              </c:strCache>
            </c:strRef>
          </c:tx>
          <c:spPr>
            <a:ln w="19050">
              <a:solidFill>
                <a:schemeClr val="accent3"/>
              </a:solidFill>
            </a:ln>
          </c:spPr>
          <c:marker>
            <c:symbol val="none"/>
          </c:marker>
          <c:cat>
            <c:strRef>
              <c:f>Graph_D3!$AB$107:$AV$107</c:f>
              <c:strCache>
                <c:ptCount val="21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</c:strCache>
            </c:strRef>
          </c:cat>
          <c:val>
            <c:numRef>
              <c:f>Graph_D3!$AB$111:$AV$111</c:f>
              <c:numCache>
                <c:formatCode>0</c:formatCode>
                <c:ptCount val="21"/>
                <c:pt idx="0">
                  <c:v>100</c:v>
                </c:pt>
                <c:pt idx="1">
                  <c:v>106.45059982034715</c:v>
                </c:pt>
                <c:pt idx="2">
                  <c:v>96.961378464211862</c:v>
                </c:pt>
                <c:pt idx="3">
                  <c:v>96.368176670732794</c:v>
                </c:pt>
                <c:pt idx="4">
                  <c:v>94.35915740155616</c:v>
                </c:pt>
                <c:pt idx="5">
                  <c:v>96.436512298599851</c:v>
                </c:pt>
                <c:pt idx="6">
                  <c:v>90.080158744547063</c:v>
                </c:pt>
                <c:pt idx="7">
                  <c:v>85.365096849563898</c:v>
                </c:pt>
                <c:pt idx="8">
                  <c:v>82.083240356426572</c:v>
                </c:pt>
                <c:pt idx="9">
                  <c:v>81.578475037602743</c:v>
                </c:pt>
                <c:pt idx="10">
                  <c:v>81.490556935657949</c:v>
                </c:pt>
                <c:pt idx="11">
                  <c:v>80.361040863480355</c:v>
                </c:pt>
                <c:pt idx="12">
                  <c:v>74.497013744673495</c:v>
                </c:pt>
                <c:pt idx="13">
                  <c:v>77.021819179408965</c:v>
                </c:pt>
                <c:pt idx="14">
                  <c:v>74.799210126379094</c:v>
                </c:pt>
                <c:pt idx="15">
                  <c:v>72.882873081351875</c:v>
                </c:pt>
                <c:pt idx="16">
                  <c:v>75.985843436914564</c:v>
                </c:pt>
                <c:pt idx="17">
                  <c:v>72.735139341789491</c:v>
                </c:pt>
                <c:pt idx="18">
                  <c:v>71.502491944380537</c:v>
                </c:pt>
                <c:pt idx="19">
                  <c:v>73.451630529446263</c:v>
                </c:pt>
                <c:pt idx="20">
                  <c:v>71.765611930357494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42-42F4-A5F3-19DB5BF7C9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1389952"/>
        <c:axId val="91391488"/>
      </c:lineChart>
      <c:catAx>
        <c:axId val="91389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/>
            </a:pPr>
            <a:endParaRPr lang="en-US"/>
          </a:p>
        </c:txPr>
        <c:crossAx val="91391488"/>
        <c:crosses val="autoZero"/>
        <c:auto val="1"/>
        <c:lblAlgn val="ctr"/>
        <c:lblOffset val="100"/>
        <c:tickLblSkip val="2"/>
        <c:tickMarkSkip val="2"/>
        <c:noMultiLvlLbl val="0"/>
      </c:catAx>
      <c:valAx>
        <c:axId val="91391488"/>
        <c:scaling>
          <c:orientation val="minMax"/>
          <c:max val="140"/>
          <c:min val="60"/>
        </c:scaling>
        <c:delete val="0"/>
        <c:axPos val="l"/>
        <c:majorGridlines>
          <c:spPr>
            <a:ln>
              <a:solidFill>
                <a:schemeClr val="bg2">
                  <a:lumMod val="90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GB"/>
                  <a:t> Index (base 100 in 2000)</a:t>
                </a:r>
              </a:p>
            </c:rich>
          </c:tx>
          <c:layout>
            <c:manualLayout>
              <c:xMode val="edge"/>
              <c:yMode val="edge"/>
              <c:x val="2.8638477993718995E-3"/>
              <c:y val="0.30024178210390995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spPr>
          <a:ln>
            <a:noFill/>
          </a:ln>
        </c:spPr>
        <c:crossAx val="91389952"/>
        <c:crosses val="autoZero"/>
        <c:crossBetween val="midCat"/>
        <c:majorUnit val="20"/>
      </c:valAx>
    </c:plotArea>
    <c:legend>
      <c:legendPos val="b"/>
      <c:layout>
        <c:manualLayout>
          <c:xMode val="edge"/>
          <c:yMode val="edge"/>
          <c:x val="5.364164608343127E-2"/>
          <c:y val="0.91562400661096865"/>
          <c:w val="0.9195375722543353"/>
          <c:h val="4.7910750813417932E-2"/>
        </c:manualLayout>
      </c:layout>
      <c:overlay val="0"/>
      <c:spPr>
        <a:noFill/>
      </c:spPr>
    </c:legend>
    <c:plotVisOnly val="1"/>
    <c:dispBlanksAs val="span"/>
    <c:showDLblsOverMax val="0"/>
  </c:chart>
  <c:spPr>
    <a:ln>
      <a:noFill/>
    </a:ln>
  </c:spPr>
  <c:txPr>
    <a:bodyPr/>
    <a:lstStyle/>
    <a:p>
      <a:pPr>
        <a:defRPr sz="1000" b="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1">
    <c:autoUpdate val="0"/>
  </c:externalData>
  <c:extLst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70126759295975"/>
          <c:y val="2.8252405949256338E-2"/>
          <c:w val="0.73873078510265144"/>
          <c:h val="0.787800877235891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fig_XX_YY!$B$41</c:f>
              <c:strCache>
                <c:ptCount val="1"/>
                <c:pt idx="0">
                  <c:v>CDD</c:v>
                </c:pt>
              </c:strCache>
            </c:strRef>
          </c:tx>
          <c:spPr>
            <a:solidFill>
              <a:srgbClr val="49D3FF"/>
            </a:solidFill>
            <a:ln>
              <a:solidFill>
                <a:schemeClr val="tx1"/>
              </a:solidFill>
            </a:ln>
          </c:spPr>
          <c:invertIfNegative val="0"/>
          <c:cat>
            <c:numRef>
              <c:f>fig_XX_YY!$C$40:$E$40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fig_XX_YY!$C$41:$E$41</c:f>
              <c:numCache>
                <c:formatCode>0.00</c:formatCode>
                <c:ptCount val="3"/>
                <c:pt idx="0">
                  <c:v>905</c:v>
                </c:pt>
                <c:pt idx="1">
                  <c:v>874</c:v>
                </c:pt>
                <c:pt idx="2">
                  <c:v>1008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86-3541-80D6-B02B45FFE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19316480"/>
        <c:axId val="119318016"/>
      </c:barChart>
      <c:lineChart>
        <c:grouping val="standard"/>
        <c:varyColors val="0"/>
        <c:ser>
          <c:idx val="6"/>
          <c:order val="1"/>
          <c:tx>
            <c:strRef>
              <c:f>fig_XX_YY!$B$55</c:f>
              <c:strCache>
                <c:ptCount val="1"/>
                <c:pt idx="0">
                  <c:v>Space cooling</c:v>
                </c:pt>
              </c:strCache>
            </c:strRef>
          </c:tx>
          <c:spPr>
            <a:ln w="25400">
              <a:solidFill>
                <a:srgbClr val="7F7F7F"/>
              </a:solidFill>
              <a:prstDash val="solid"/>
            </a:ln>
          </c:spPr>
          <c:marker>
            <c:symbol val="circle"/>
            <c:size val="7"/>
            <c:spPr>
              <a:solidFill>
                <a:schemeClr val="bg1"/>
              </a:solidFill>
              <a:ln w="9525">
                <a:solidFill>
                  <a:schemeClr val="tx1"/>
                </a:solidFill>
              </a:ln>
            </c:spPr>
          </c:marker>
          <c:cat>
            <c:numRef>
              <c:f>fig_XX_YY!$C$40:$E$40</c:f>
              <c:numCache>
                <c:formatCode>General</c:formatCode>
                <c:ptCount val="3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</c:numCache>
            </c:numRef>
          </c:cat>
          <c:val>
            <c:numRef>
              <c:f>fig_XX_YY!$C$55:$E$55</c:f>
              <c:numCache>
                <c:formatCode>General</c:formatCode>
                <c:ptCount val="3"/>
                <c:pt idx="0">
                  <c:v>20.5</c:v>
                </c:pt>
                <c:pt idx="1">
                  <c:v>19.2</c:v>
                </c:pt>
                <c:pt idx="2">
                  <c:v>21.8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086-3541-80D6-B02B45FFE552}"/>
            </c:ext>
          </c:extLst>
        </c:ser>
        <c:ser>
          <c:idx val="1"/>
          <c:order val="2"/>
          <c:tx>
            <c:strRef>
              <c:f>fig_XX_YY!$B$56</c:f>
              <c:strCache>
                <c:ptCount val="1"/>
                <c:pt idx="0">
                  <c:v>Space cooling TC</c:v>
                </c:pt>
              </c:strCache>
            </c:strRef>
          </c:tx>
          <c:val>
            <c:numRef>
              <c:f>fig_XX_YY!$C$56:$E$56</c:f>
              <c:numCache>
                <c:formatCode>0.0</c:formatCode>
                <c:ptCount val="3"/>
                <c:pt idx="0">
                  <c:v>21.043646408839781</c:v>
                </c:pt>
                <c:pt idx="1">
                  <c:v>20.408237986270024</c:v>
                </c:pt>
                <c:pt idx="2">
                  <c:v>20.091468253968255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23-447A-B997-4383F12AC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350784"/>
        <c:axId val="119319936"/>
      </c:lineChart>
      <c:catAx>
        <c:axId val="11931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2700">
            <a:solidFill>
              <a:schemeClr val="tx1"/>
            </a:solidFill>
            <a:prstDash val="solid"/>
          </a:ln>
        </c:spPr>
        <c:crossAx val="119318016"/>
        <c:crossesAt val="0"/>
        <c:auto val="1"/>
        <c:lblAlgn val="ctr"/>
        <c:lblOffset val="0"/>
        <c:noMultiLvlLbl val="0"/>
      </c:catAx>
      <c:valAx>
        <c:axId val="119318016"/>
        <c:scaling>
          <c:orientation val="minMax"/>
        </c:scaling>
        <c:delete val="0"/>
        <c:axPos val="l"/>
        <c:majorGridlines>
          <c:spPr>
            <a:ln w="12700" cap="rnd" cmpd="sng" algn="ctr">
              <a:solidFill>
                <a:srgbClr val="D9D9D9"/>
              </a:solidFill>
              <a:prstDash val="solid"/>
              <a:round/>
              <a:headEnd type="none" w="med" len="med"/>
              <a:tailEnd type="none" w="med" len="med"/>
            </a:ln>
          </c:spPr>
        </c:majorGridlines>
        <c:title>
          <c:tx>
            <c:strRef>
              <c:f>fig_XX_YY!$C$11</c:f>
              <c:strCache>
                <c:ptCount val="1"/>
                <c:pt idx="0">
                  <c:v>Cooling degree days</c:v>
                </c:pt>
              </c:strCache>
            </c:strRef>
          </c:tx>
          <c:layout>
            <c:manualLayout>
              <c:xMode val="edge"/>
              <c:yMode val="edge"/>
              <c:x val="1.908295071172993E-3"/>
              <c:y val="2.1392081736909319E-2"/>
            </c:manualLayout>
          </c:layout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#\ ##0;\-#\ ##0;0" sourceLinked="0"/>
        <c:majorTickMark val="out"/>
        <c:minorTickMark val="none"/>
        <c:tickLblPos val="nextTo"/>
        <c:spPr>
          <a:ln>
            <a:noFill/>
          </a:ln>
        </c:spPr>
        <c:crossAx val="119316480"/>
        <c:crosses val="autoZero"/>
        <c:crossBetween val="between"/>
      </c:valAx>
      <c:valAx>
        <c:axId val="119319936"/>
        <c:scaling>
          <c:orientation val="minMax"/>
        </c:scaling>
        <c:delete val="0"/>
        <c:axPos val="r"/>
        <c:title>
          <c:tx>
            <c:strRef>
              <c:f>fig_XX_YY!$C$12</c:f>
              <c:strCache>
                <c:ptCount val="1"/>
                <c:pt idx="0">
                  <c:v>Energy consumption</c:v>
                </c:pt>
              </c:strCache>
            </c:strRef>
          </c:tx>
          <c:layout>
            <c:manualLayout>
              <c:xMode val="edge"/>
              <c:yMode val="edge"/>
              <c:x val="0.95304562570927465"/>
              <c:y val="2.3938430432584906E-2"/>
            </c:manualLayout>
          </c:layout>
          <c:overlay val="0"/>
          <c:txPr>
            <a:bodyPr rot="-5400000" vert="horz"/>
            <a:lstStyle/>
            <a:p>
              <a:pPr>
                <a:defRPr/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ln>
            <a:noFill/>
          </a:ln>
        </c:spPr>
        <c:crossAx val="119350784"/>
        <c:crosses val="max"/>
        <c:crossBetween val="between"/>
      </c:valAx>
      <c:catAx>
        <c:axId val="119350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19319936"/>
        <c:crosses val="autoZero"/>
        <c:auto val="1"/>
        <c:lblAlgn val="ctr"/>
        <c:lblOffset val="100"/>
        <c:noMultiLvlLbl val="0"/>
      </c:catAx>
      <c:spPr>
        <a:noFill/>
        <a:ln>
          <a:noFill/>
        </a:ln>
      </c:spPr>
    </c:plotArea>
    <c:legend>
      <c:legendPos val="b"/>
      <c:overlay val="0"/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100" b="0" i="0">
          <a:latin typeface="Arial" panose="020B0604020202020204" pitchFamily="34" charset="0"/>
          <a:ea typeface="Segoe UI"/>
          <a:cs typeface="Arial" panose="020B0604020202020204" pitchFamily="34" charset="0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2B6714-7BAF-4DAF-8232-AA0EFD3D7F80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1C4779-9F3B-4023-9A64-72230967F0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114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2E4AE-A23F-4D9F-B4EF-A6ED45CEC049}" type="datetimeFigureOut">
              <a:rPr lang="en-GB" smtClean="0"/>
              <a:t>24-11-2022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649404-AEEE-4B4E-B616-1BC6E4EEEF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653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1294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010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2505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8050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010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18582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010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97511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6684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2115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pPr lvl="0"/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56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659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608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6622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pPr lvl="0"/>
            <a:endParaRPr lang="en-US" i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0066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0874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3959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1981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1634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891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1484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6215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9050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8575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pPr lvl="0"/>
            <a:endParaRPr lang="en-GB" baseline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8565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3172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endParaRPr lang="en-GB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5707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60214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076450" y="447675"/>
            <a:ext cx="2651125" cy="149066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88652" y="2094083"/>
            <a:ext cx="5861982" cy="6868575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C4FAD0-7528-4E1C-B55A-F5E2632A4CC4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0415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673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23975" y="444500"/>
            <a:ext cx="4064000" cy="2286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768" y="3063337"/>
            <a:ext cx="5611439" cy="6068877"/>
          </a:xfrm>
        </p:spPr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FB5674-2F74-4782-996D-40F25906E449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45496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3658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649404-AEEE-4B4E-B616-1BC6E4EEEF5D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212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vent Hold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98F9523-551E-0142-9D19-344D0575BD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6"/>
            <a:ext cx="9144000" cy="5142634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50826" y="2326924"/>
            <a:ext cx="7308923" cy="519694"/>
          </a:xfrm>
          <a:prstGeom prst="rect">
            <a:avLst/>
          </a:prstGeom>
        </p:spPr>
        <p:txBody>
          <a:bodyPr lIns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28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Event Name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C9034874-11D5-DA4F-9B23-34D9DE8C6D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26" y="2897418"/>
            <a:ext cx="7308923" cy="306684"/>
          </a:xfrm>
          <a:prstGeom prst="rect">
            <a:avLst/>
          </a:prstGeom>
        </p:spPr>
        <p:txBody>
          <a:bodyPr lIns="0"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400" kern="1200" baseline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Date of event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24730BF-C0CE-5241-87D1-096A20F0AE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0825" y="1542199"/>
            <a:ext cx="1521268" cy="633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588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  <p15:guide id="2" orient="horz" pos="826">
          <p15:clr>
            <a:srgbClr val="FBAE40"/>
          </p15:clr>
        </p15:guide>
        <p15:guide id="3" pos="5602">
          <p15:clr>
            <a:srgbClr val="FBAE40"/>
          </p15:clr>
        </p15:guide>
        <p15:guide id="4" pos="539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2326924"/>
            <a:ext cx="8316913" cy="519694"/>
          </a:xfrm>
          <a:prstGeom prst="rect">
            <a:avLst/>
          </a:prstGeom>
        </p:spPr>
        <p:txBody>
          <a:bodyPr lIns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28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6" y="2857662"/>
            <a:ext cx="8316912" cy="306684"/>
          </a:xfrm>
          <a:prstGeom prst="rect">
            <a:avLst/>
          </a:prstGeom>
        </p:spPr>
        <p:txBody>
          <a:bodyPr lIns="0"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400" kern="1200" baseline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Name of presenter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A22A76E3-FACB-144E-89F4-0207A42AFB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243583" y="734937"/>
            <a:ext cx="917611" cy="269300"/>
          </a:xfrm>
          <a:prstGeom prst="rect">
            <a:avLst/>
          </a:prstGeom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C9034874-11D5-DA4F-9B23-34D9DE8C6D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26" y="3160965"/>
            <a:ext cx="8316912" cy="306684"/>
          </a:xfrm>
          <a:prstGeom prst="rect">
            <a:avLst/>
          </a:prstGeom>
        </p:spPr>
        <p:txBody>
          <a:bodyPr lIns="0"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400" kern="1200" baseline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Location &amp; date of presentation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24730BF-C0CE-5241-87D1-096A20F0AEB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0825" y="1542199"/>
            <a:ext cx="1521268" cy="633074"/>
          </a:xfrm>
          <a:prstGeom prst="rect">
            <a:avLst/>
          </a:prstGeom>
        </p:spPr>
      </p:pic>
      <p:sp>
        <p:nvSpPr>
          <p:cNvPr id="7" name="Footer Placeholder 11">
            <a:extLst>
              <a:ext uri="{FF2B5EF4-FFF2-40B4-BE49-F238E27FC236}">
                <a16:creationId xmlns:a16="http://schemas.microsoft.com/office/drawing/2014/main" id="{C2E5FB71-DFE3-B444-A769-C71490AF1071}"/>
              </a:ext>
            </a:extLst>
          </p:cNvPr>
          <p:cNvSpPr txBox="1">
            <a:spLocks/>
          </p:cNvSpPr>
          <p:nvPr userDrawn="1"/>
        </p:nvSpPr>
        <p:spPr>
          <a:xfrm>
            <a:off x="7725513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 dirty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Page </a:t>
            </a:r>
            <a:fld id="{DF463BBC-3631-0E47-99CF-9B840D4BCF9B}" type="slidenum">
              <a:rPr lang="en-US" sz="550" b="0" kern="1200" smtClean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lang="en-GB" sz="550" b="0" dirty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537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  <p15:guide id="2" orient="horz" pos="826" userDrawn="1">
          <p15:clr>
            <a:srgbClr val="FBAE40"/>
          </p15:clr>
        </p15:guide>
        <p15:guide id="3" pos="5602" userDrawn="1">
          <p15:clr>
            <a:srgbClr val="FBAE40"/>
          </p15:clr>
        </p15:guide>
        <p15:guide id="4" pos="539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Graph and Key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7B6C7-20A7-0644-AFFD-0DC74CEEA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163489"/>
            <a:ext cx="7993289" cy="39223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lang="en-US" sz="1900" b="1" kern="1200" baseline="0" dirty="0">
                <a:solidFill>
                  <a:schemeClr val="tx1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– one line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3349B83-1EFF-784E-93D0-021CF6186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4379883"/>
            <a:ext cx="8642350" cy="434767"/>
          </a:xfrm>
          <a:prstGeom prst="rect">
            <a:avLst/>
          </a:prstGeom>
        </p:spPr>
        <p:txBody>
          <a:bodyPr lIns="0" tIns="0" bIns="7200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1200" b="1" kern="1200" baseline="0" dirty="0">
                <a:solidFill>
                  <a:schemeClr val="tx1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Key point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246A33C-4CCA-D94F-B63F-FDDF33C594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25" y="669475"/>
            <a:ext cx="8642350" cy="284370"/>
          </a:xfrm>
          <a:prstGeom prst="rect">
            <a:avLst/>
          </a:prstGeom>
        </p:spPr>
        <p:txBody>
          <a:bodyPr lIns="0"/>
          <a:lstStyle>
            <a:lvl1pPr marL="0" indent="0" algn="ctr">
              <a:spcBef>
                <a:spcPts val="0"/>
              </a:spcBef>
              <a:buNone/>
              <a:defRPr lang="en-US" sz="1200" b="0" kern="1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Graph title, centered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0A98B3-082B-774A-9572-CF25819A0B82}"/>
              </a:ext>
            </a:extLst>
          </p:cNvPr>
          <p:cNvSpPr/>
          <p:nvPr userDrawn="1"/>
        </p:nvSpPr>
        <p:spPr>
          <a:xfrm>
            <a:off x="250825" y="576000"/>
            <a:ext cx="8642350" cy="427755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5BC6A219-A130-4648-B363-F5ABAB9D85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85E2FE6-DF00-CF4E-9C6E-0A053A04CB2A}"/>
              </a:ext>
            </a:extLst>
          </p:cNvPr>
          <p:cNvSpPr/>
          <p:nvPr userDrawn="1"/>
        </p:nvSpPr>
        <p:spPr>
          <a:xfrm>
            <a:off x="3362917" y="4840464"/>
            <a:ext cx="2418166" cy="25200"/>
          </a:xfrm>
          <a:prstGeom prst="rect">
            <a:avLst/>
          </a:prstGeom>
          <a:solidFill>
            <a:srgbClr val="0044FF"/>
          </a:solidFill>
          <a:ln w="6350">
            <a:solidFill>
              <a:srgbClr val="0044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05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  <p15:guide id="2" pos="5602" userDrawn="1">
          <p15:clr>
            <a:srgbClr val="FBAE40"/>
          </p15:clr>
        </p15:guide>
        <p15:guide id="3" orient="horz" pos="100" userDrawn="1">
          <p15:clr>
            <a:srgbClr val="FBAE40"/>
          </p15:clr>
        </p15:guide>
        <p15:guide id="4" pos="539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Graph and No Key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7B6C7-20A7-0644-AFFD-0DC74CEEA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163489"/>
            <a:ext cx="7993289" cy="39223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spcBef>
                <a:spcPts val="0"/>
              </a:spcBef>
              <a:buNone/>
              <a:defRPr lang="en-US" sz="1900" b="1" kern="1200" baseline="0" dirty="0">
                <a:solidFill>
                  <a:schemeClr val="tx1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– one line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246A33C-4CCA-D94F-B63F-FDDF33C594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0825" y="669475"/>
            <a:ext cx="8642350" cy="284370"/>
          </a:xfrm>
          <a:prstGeom prst="rect">
            <a:avLst/>
          </a:prstGeom>
        </p:spPr>
        <p:txBody>
          <a:bodyPr lIns="0"/>
          <a:lstStyle>
            <a:lvl1pPr marL="0" indent="0" algn="ctr">
              <a:spcBef>
                <a:spcPts val="0"/>
              </a:spcBef>
              <a:buNone/>
              <a:defRPr lang="en-US" sz="1200" b="0" kern="1200" dirty="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Graph title, centered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0A98B3-082B-774A-9572-CF25819A0B82}"/>
              </a:ext>
            </a:extLst>
          </p:cNvPr>
          <p:cNvSpPr/>
          <p:nvPr userDrawn="1"/>
        </p:nvSpPr>
        <p:spPr>
          <a:xfrm>
            <a:off x="250825" y="576000"/>
            <a:ext cx="8642350" cy="426223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B09F562-73F0-B74E-9D0B-A9A3CB8E23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141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  <p15:guide id="2" pos="5602">
          <p15:clr>
            <a:srgbClr val="FBAE40"/>
          </p15:clr>
        </p15:guide>
        <p15:guide id="3" orient="horz" pos="100">
          <p15:clr>
            <a:srgbClr val="FBAE40"/>
          </p15:clr>
        </p15:guide>
        <p15:guide id="4" pos="5397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(1 colum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441CA57-6943-9F41-9E1E-50E2F585B9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164878"/>
            <a:ext cx="7993290" cy="4347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900" b="1" kern="1200" baseline="0" dirty="0">
                <a:solidFill>
                  <a:schemeClr val="tx1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– body text in one column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6A7C0A-1BA5-C74C-BEC1-1A990858C7D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5" y="787179"/>
            <a:ext cx="7993290" cy="3976207"/>
          </a:xfrm>
          <a:prstGeom prst="rect">
            <a:avLst/>
          </a:prstGeom>
        </p:spPr>
        <p:txBody>
          <a:bodyPr lIns="0"/>
          <a:lstStyle>
            <a:lvl1pPr marL="144000" indent="-144000">
              <a:spcBef>
                <a:spcPts val="15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144000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00000" indent="-144000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144000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450BA2-3CA5-A947-8BB1-EEE167E99331}"/>
              </a:ext>
            </a:extLst>
          </p:cNvPr>
          <p:cNvCxnSpPr>
            <a:cxnSpLocks/>
          </p:cNvCxnSpPr>
          <p:nvPr userDrawn="1"/>
        </p:nvCxnSpPr>
        <p:spPr>
          <a:xfrm flipV="1">
            <a:off x="250825" y="576000"/>
            <a:ext cx="8642350" cy="90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1060A425-25A1-3443-A9BE-3F4ABC158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663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" userDrawn="1">
          <p15:clr>
            <a:srgbClr val="FBAE40"/>
          </p15:clr>
        </p15:guide>
        <p15:guide id="2" pos="158" userDrawn="1">
          <p15:clr>
            <a:srgbClr val="FBAE40"/>
          </p15:clr>
        </p15:guide>
        <p15:guide id="3" orient="horz" pos="214" userDrawn="1">
          <p15:clr>
            <a:srgbClr val="FBAE40"/>
          </p15:clr>
        </p15:guide>
        <p15:guide id="4" pos="5602" userDrawn="1">
          <p15:clr>
            <a:srgbClr val="FBAE40"/>
          </p15:clr>
        </p15:guide>
        <p15:guide id="5" pos="539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441CA57-6943-9F41-9E1E-50E2F585B9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164878"/>
            <a:ext cx="7993289" cy="4347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lang="en-US" sz="1900" b="1" kern="1200" baseline="0" dirty="0">
                <a:solidFill>
                  <a:schemeClr val="tx1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– body text in two columns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450BA2-3CA5-A947-8BB1-EEE167E99331}"/>
              </a:ext>
            </a:extLst>
          </p:cNvPr>
          <p:cNvCxnSpPr>
            <a:cxnSpLocks/>
          </p:cNvCxnSpPr>
          <p:nvPr userDrawn="1"/>
        </p:nvCxnSpPr>
        <p:spPr>
          <a:xfrm flipV="1">
            <a:off x="250825" y="576000"/>
            <a:ext cx="8642350" cy="90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1060A425-25A1-3443-A9BE-3F4ABC158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BEF7B2F5-10F5-C24F-BEBF-8DC8B3E598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5" y="787179"/>
            <a:ext cx="8642350" cy="3976207"/>
          </a:xfrm>
          <a:prstGeom prst="rect">
            <a:avLst/>
          </a:prstGeom>
        </p:spPr>
        <p:txBody>
          <a:bodyPr lIns="0" numCol="2" spcCol="180000"/>
          <a:lstStyle>
            <a:lvl1pPr marL="144000" indent="-144000">
              <a:spcBef>
                <a:spcPts val="150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144000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00000" indent="-144000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144000">
              <a:spcBef>
                <a:spcPts val="500"/>
              </a:spcBef>
              <a:spcAft>
                <a:spcPts val="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411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">
          <p15:clr>
            <a:srgbClr val="FBAE40"/>
          </p15:clr>
        </p15:guide>
        <p15:guide id="2" pos="158">
          <p15:clr>
            <a:srgbClr val="FBAE40"/>
          </p15:clr>
        </p15:guide>
        <p15:guide id="3" orient="horz" pos="214">
          <p15:clr>
            <a:srgbClr val="FBAE40"/>
          </p15:clr>
        </p15:guide>
        <p15:guide id="4" pos="5602">
          <p15:clr>
            <a:srgbClr val="FBAE40"/>
          </p15:clr>
        </p15:guide>
        <p15:guide id="5" pos="5397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, no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388F3BA-6D4F-AD4D-BC19-B728482D6C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490837"/>
            <a:ext cx="8642350" cy="4272549"/>
          </a:xfrm>
          <a:prstGeom prst="rect">
            <a:avLst/>
          </a:prstGeom>
        </p:spPr>
        <p:txBody>
          <a:bodyPr lIns="360000" rIns="360000" anchor="ctr" anchorCtr="0"/>
          <a:lstStyle>
            <a:lvl1pPr marL="0" indent="0"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buFont typeface="Arial" panose="020B0604020202020204" pitchFamily="34" charset="0"/>
              <a:buNone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20000" indent="-144000"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00000" indent="-144000"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080000" indent="-144000" algn="ctr">
              <a:spcBef>
                <a:spcPts val="0"/>
              </a:spcBef>
              <a:spcAft>
                <a:spcPts val="400"/>
              </a:spcAft>
              <a:buClr>
                <a:schemeClr val="tx1"/>
              </a:buCl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This slide can be used to highlight a standout quote or key finding.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716B70B-E096-584E-8446-CBF857AB2C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326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">
          <p15:clr>
            <a:srgbClr val="FBAE40"/>
          </p15:clr>
        </p15:guide>
        <p15:guide id="2" pos="158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pos="5602">
          <p15:clr>
            <a:srgbClr val="FBAE40"/>
          </p15:clr>
        </p15:guide>
        <p15:guide id="5" pos="5397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ansi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95F3DF4-8EA0-6440-9F6C-69B61C5548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1804726"/>
            <a:ext cx="8316913" cy="519694"/>
          </a:xfrm>
          <a:prstGeom prst="rect">
            <a:avLst/>
          </a:prstGeom>
        </p:spPr>
        <p:txBody>
          <a:bodyPr lIns="0" anchor="b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2800" b="1" kern="120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Transition slide with extra info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35992F8-323D-EF4B-867E-02F746EE31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2339080"/>
            <a:ext cx="8316913" cy="293284"/>
          </a:xfrm>
          <a:prstGeom prst="rect">
            <a:avLst/>
          </a:prstGeom>
        </p:spPr>
        <p:txBody>
          <a:bodyPr lIns="0"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400" kern="1200" baseline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Line 1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56184C6-4F83-044B-B28D-60A04D01A5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3596" y="2646651"/>
            <a:ext cx="8316913" cy="293284"/>
          </a:xfrm>
          <a:prstGeom prst="rect">
            <a:avLst/>
          </a:prstGeom>
        </p:spPr>
        <p:txBody>
          <a:bodyPr lIns="0">
            <a:noAutofit/>
          </a:bodyPr>
          <a:lstStyle>
            <a:lvl1pPr marL="216000" marR="0" indent="-2160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1400" kern="1200" baseline="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220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Line 2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3B69BCF-B964-9B47-BB18-D1EDE43D40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  <p:sp>
        <p:nvSpPr>
          <p:cNvPr id="8" name="Footer Placeholder 11">
            <a:extLst>
              <a:ext uri="{FF2B5EF4-FFF2-40B4-BE49-F238E27FC236}">
                <a16:creationId xmlns:a16="http://schemas.microsoft.com/office/drawing/2014/main" id="{B01EC7E4-7767-A640-987A-121CEFB16F01}"/>
              </a:ext>
            </a:extLst>
          </p:cNvPr>
          <p:cNvSpPr txBox="1">
            <a:spLocks/>
          </p:cNvSpPr>
          <p:nvPr userDrawn="1"/>
        </p:nvSpPr>
        <p:spPr>
          <a:xfrm>
            <a:off x="7725513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 dirty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Page </a:t>
            </a:r>
            <a:fld id="{DF463BBC-3631-0E47-99CF-9B840D4BCF9B}" type="slidenum">
              <a:rPr lang="en-US" sz="550" b="0" kern="1200" smtClean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lang="en-GB" sz="550" b="0" dirty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11">
            <a:extLst>
              <a:ext uri="{FF2B5EF4-FFF2-40B4-BE49-F238E27FC236}">
                <a16:creationId xmlns:a16="http://schemas.microsoft.com/office/drawing/2014/main" id="{C68431E3-186F-A849-A7F4-37A23CC394EF}"/>
              </a:ext>
            </a:extLst>
          </p:cNvPr>
          <p:cNvSpPr txBox="1">
            <a:spLocks/>
          </p:cNvSpPr>
          <p:nvPr userDrawn="1"/>
        </p:nvSpPr>
        <p:spPr>
          <a:xfrm>
            <a:off x="250825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 dirty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IEA 2021. All rights reserved. </a:t>
            </a:r>
            <a:endParaRPr lang="en-GB" sz="550" b="0" dirty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158" userDrawn="1">
          <p15:clr>
            <a:srgbClr val="FBAE40"/>
          </p15:clr>
        </p15:guide>
        <p15:guide id="2" pos="5397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transitions slide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F86AF94-3E0F-B442-BFFF-6EE66DBC5A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448299"/>
            <a:ext cx="8642350" cy="437996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lang="en-US" sz="2800" b="1" kern="1200" baseline="0" dirty="0">
                <a:solidFill>
                  <a:srgbClr val="0044FF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Simple transition slide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9619F63-6760-6948-9875-A24ABB38BA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71367" y="231150"/>
            <a:ext cx="521808" cy="217149"/>
          </a:xfrm>
          <a:prstGeom prst="rect">
            <a:avLst/>
          </a:prstGeom>
        </p:spPr>
      </p:pic>
      <p:sp>
        <p:nvSpPr>
          <p:cNvPr id="4" name="Footer Placeholder 11">
            <a:extLst>
              <a:ext uri="{FF2B5EF4-FFF2-40B4-BE49-F238E27FC236}">
                <a16:creationId xmlns:a16="http://schemas.microsoft.com/office/drawing/2014/main" id="{FF0730F9-6847-7A41-8261-EB3DD35E8188}"/>
              </a:ext>
            </a:extLst>
          </p:cNvPr>
          <p:cNvSpPr txBox="1">
            <a:spLocks/>
          </p:cNvSpPr>
          <p:nvPr userDrawn="1"/>
        </p:nvSpPr>
        <p:spPr>
          <a:xfrm>
            <a:off x="7725513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 dirty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Page </a:t>
            </a:r>
            <a:fld id="{DF463BBC-3631-0E47-99CF-9B840D4BCF9B}" type="slidenum">
              <a:rPr lang="en-US" sz="550" b="0" kern="1200" smtClean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lang="en-GB" sz="550" b="0" dirty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23DDA43C-6E24-0E4D-90DE-7B6674E303FD}"/>
              </a:ext>
            </a:extLst>
          </p:cNvPr>
          <p:cNvSpPr txBox="1">
            <a:spLocks/>
          </p:cNvSpPr>
          <p:nvPr userDrawn="1"/>
        </p:nvSpPr>
        <p:spPr>
          <a:xfrm>
            <a:off x="250825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 dirty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IEA 2021. All rights reserved. </a:t>
            </a:r>
            <a:endParaRPr lang="en-GB" sz="550" b="0" dirty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851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  <p15:guide id="2" pos="5397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mple transitions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5BC928-9BC5-F248-A7F3-3734723B880A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44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9F86AF94-3E0F-B442-BFFF-6EE66DBC5A4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0825" y="448299"/>
            <a:ext cx="8642350" cy="4379969"/>
          </a:xfrm>
          <a:prstGeom prst="rect">
            <a:avLst/>
          </a:prstGeom>
        </p:spPr>
        <p:txBody>
          <a:bodyPr lIns="0" tIns="0" rIns="0" bIns="0" anchor="ctr" anchorCtr="0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 lang="en-US" sz="2800" b="1" kern="1200" baseline="0" dirty="0">
                <a:solidFill>
                  <a:schemeClr val="bg1"/>
                </a:solidFill>
                <a:uFill>
                  <a:solidFill>
                    <a:schemeClr val="tx2"/>
                  </a:solidFill>
                </a:u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lang="en-US" dirty="0"/>
              <a:t>Simple transition slide v2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B55C91-93F2-D146-9C15-835D87D2F4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1175" y="231001"/>
            <a:ext cx="522000" cy="217298"/>
          </a:xfrm>
          <a:prstGeom prst="rect">
            <a:avLst/>
          </a:prstGeom>
        </p:spPr>
      </p:pic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B142D6C9-BFEE-744C-8EC2-8EA2C369A31E}"/>
              </a:ext>
            </a:extLst>
          </p:cNvPr>
          <p:cNvSpPr txBox="1">
            <a:spLocks/>
          </p:cNvSpPr>
          <p:nvPr userDrawn="1"/>
        </p:nvSpPr>
        <p:spPr>
          <a:xfrm>
            <a:off x="7725513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Page </a:t>
            </a:r>
            <a:fld id="{DF463BBC-3631-0E47-99CF-9B840D4BCF9B}" type="slidenum">
              <a:rPr lang="en-US" sz="550" b="0" kern="1200" smtClean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lang="en-GB" sz="55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11">
            <a:extLst>
              <a:ext uri="{FF2B5EF4-FFF2-40B4-BE49-F238E27FC236}">
                <a16:creationId xmlns:a16="http://schemas.microsoft.com/office/drawing/2014/main" id="{9E7AB45F-C5E5-BF4D-B6F9-17E9DB13D747}"/>
              </a:ext>
            </a:extLst>
          </p:cNvPr>
          <p:cNvSpPr txBox="1">
            <a:spLocks/>
          </p:cNvSpPr>
          <p:nvPr userDrawn="1"/>
        </p:nvSpPr>
        <p:spPr>
          <a:xfrm>
            <a:off x="250825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IEA 2021. All rights reserved. </a:t>
            </a:r>
            <a:endParaRPr lang="en-GB" sz="55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1653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58">
          <p15:clr>
            <a:srgbClr val="FBAE40"/>
          </p15:clr>
        </p15:guide>
        <p15:guide id="2" pos="539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03A3AB41-103D-7046-8002-2D1DC6323D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66381" y="2236492"/>
            <a:ext cx="1611237" cy="670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289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162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1">
            <a:extLst>
              <a:ext uri="{FF2B5EF4-FFF2-40B4-BE49-F238E27FC236}">
                <a16:creationId xmlns:a16="http://schemas.microsoft.com/office/drawing/2014/main" id="{73A191AD-991B-394A-B906-00EE56EBDCE2}"/>
              </a:ext>
            </a:extLst>
          </p:cNvPr>
          <p:cNvSpPr txBox="1">
            <a:spLocks/>
          </p:cNvSpPr>
          <p:nvPr/>
        </p:nvSpPr>
        <p:spPr>
          <a:xfrm>
            <a:off x="250825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 dirty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IEA 2021. All rights reserved. </a:t>
            </a:r>
            <a:endParaRPr lang="en-GB" sz="550" b="0" dirty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11">
            <a:extLst>
              <a:ext uri="{FF2B5EF4-FFF2-40B4-BE49-F238E27FC236}">
                <a16:creationId xmlns:a16="http://schemas.microsoft.com/office/drawing/2014/main" id="{BB6901B4-351B-EC4D-98D3-6E2470A8B6FB}"/>
              </a:ext>
            </a:extLst>
          </p:cNvPr>
          <p:cNvSpPr txBox="1">
            <a:spLocks/>
          </p:cNvSpPr>
          <p:nvPr/>
        </p:nvSpPr>
        <p:spPr>
          <a:xfrm>
            <a:off x="7725513" y="4890053"/>
            <a:ext cx="1219200" cy="1857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50" b="0" kern="1200" dirty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Page </a:t>
            </a:r>
            <a:fld id="{DF463BBC-3631-0E47-99CF-9B840D4BCF9B}" type="slidenum">
              <a:rPr lang="en-US" sz="550" b="0" kern="1200" smtClean="0">
                <a:solidFill>
                  <a:schemeClr val="tx1">
                    <a:tint val="75000"/>
                  </a:schemeClr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‹#›</a:t>
            </a:fld>
            <a:endParaRPr lang="en-GB" sz="550" b="0" dirty="0">
              <a:solidFill>
                <a:srgbClr val="000000">
                  <a:tint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73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684" r:id="rId2"/>
    <p:sldLayoutId id="2147483703" r:id="rId3"/>
    <p:sldLayoutId id="2147483711" r:id="rId4"/>
    <p:sldLayoutId id="2147483704" r:id="rId5"/>
    <p:sldLayoutId id="2147483714" r:id="rId6"/>
    <p:sldLayoutId id="2147483710" r:id="rId7"/>
    <p:sldLayoutId id="2147483708" r:id="rId8"/>
    <p:sldLayoutId id="2147483712" r:id="rId9"/>
    <p:sldLayoutId id="2147483713" r:id="rId10"/>
    <p:sldLayoutId id="214748370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spcBef>
          <a:spcPts val="2200"/>
        </a:spcBef>
        <a:buClr>
          <a:schemeClr val="bg1">
            <a:lumMod val="65000"/>
          </a:schemeClr>
        </a:buClr>
        <a:buSzPct val="100000"/>
        <a:buFont typeface="Calibri" panose="020F050202020403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0000" indent="-180000" algn="l" defTabSz="914400" rtl="0" eaLnBrk="1" latinLnBrk="0" hangingPunct="1">
        <a:spcBef>
          <a:spcPts val="500"/>
        </a:spcBef>
        <a:buClr>
          <a:schemeClr val="bg1">
            <a:lumMod val="65000"/>
          </a:schemeClr>
        </a:buClr>
        <a:buSzPct val="100000"/>
        <a:buFont typeface="Segoe UI" panose="020B0502040204020203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180000" algn="l" defTabSz="914400" rtl="0" eaLnBrk="1" latinLnBrk="0" hangingPunct="1">
        <a:spcBef>
          <a:spcPts val="500"/>
        </a:spcBef>
        <a:buClr>
          <a:schemeClr val="bg1">
            <a:lumMod val="75000"/>
          </a:schemeClr>
        </a:buClr>
        <a:buFont typeface="Segoe UI" panose="020B0502040204020203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∙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▫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0.png"/><Relationship Id="rId4" Type="http://schemas.openxmlformats.org/officeDocument/2006/relationships/image" Target="../media/image4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png"/><Relationship Id="rId4" Type="http://schemas.openxmlformats.org/officeDocument/2006/relationships/hyperlink" Target="https://www.iea.org/articles/national-data-collection-practices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CE01DD-E0BF-7D47-A524-13AD45D9C8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0825" y="2702844"/>
            <a:ext cx="8316913" cy="519694"/>
          </a:xfrm>
        </p:spPr>
        <p:txBody>
          <a:bodyPr/>
          <a:lstStyle/>
          <a:p>
            <a:r>
              <a:rPr lang="en-GB" dirty="0"/>
              <a:t>Tracking energy efficiency indicators</a:t>
            </a:r>
            <a:br>
              <a:rPr lang="en-GB" dirty="0"/>
            </a:br>
            <a:r>
              <a:rPr lang="en-GB" dirty="0"/>
              <a:t>in households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D93E7B-0CC3-C645-9D81-5A556AEA5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0826" y="3536822"/>
            <a:ext cx="8316912" cy="306684"/>
          </a:xfrm>
        </p:spPr>
        <p:txBody>
          <a:bodyPr/>
          <a:lstStyle/>
          <a:p>
            <a:r>
              <a:rPr lang="en-GB" dirty="0"/>
              <a:t>Joint APEC-IEA training workshop on end-use energy consumption data – </a:t>
            </a:r>
            <a:r>
              <a:rPr lang="en-US" dirty="0"/>
              <a:t>Nov. 16</a:t>
            </a:r>
            <a:r>
              <a:rPr lang="en-US" baseline="30000" dirty="0"/>
              <a:t>th</a:t>
            </a:r>
            <a:r>
              <a:rPr lang="en-US" dirty="0"/>
              <a:t> 2022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E602B6-1339-9742-B4D0-B105AA88533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6" y="3234390"/>
            <a:ext cx="8316912" cy="30668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dirty="0"/>
              <a:t>Thomas ELGHOZI </a:t>
            </a:r>
            <a:r>
              <a:rPr lang="en-US" dirty="0"/>
              <a:t>| International Energy Agency</a:t>
            </a:r>
          </a:p>
        </p:txBody>
      </p:sp>
    </p:spTree>
    <p:extLst>
      <p:ext uri="{BB962C8B-B14F-4D97-AF65-F5344CB8AC3E}">
        <p14:creationId xmlns:p14="http://schemas.microsoft.com/office/powerpoint/2010/main" val="2320559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Why is the residential sector important?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Residential buildings and appliances </a:t>
            </a:r>
            <a:r>
              <a:rPr lang="pl-PL" dirty="0"/>
              <a:t>determine our quality of life!</a:t>
            </a:r>
            <a:endParaRPr lang="en-GB" dirty="0"/>
          </a:p>
        </p:txBody>
      </p:sp>
      <p:pic>
        <p:nvPicPr>
          <p:cNvPr id="11" name="Picture 8" descr="Résultat de recherche d'images pour &quot;cooking on gas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573" y="1735857"/>
            <a:ext cx="3370566" cy="19111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409" y="1732973"/>
            <a:ext cx="2549218" cy="1914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2"/>
          <a:stretch/>
        </p:blipFill>
        <p:spPr>
          <a:xfrm>
            <a:off x="6839085" y="1732973"/>
            <a:ext cx="1752180" cy="19140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40798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F3ADA1-1CDB-A04D-92B7-E1FAB14B84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F7992-614F-D349-BBB3-8A6AD91D75F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00" y="787179"/>
            <a:ext cx="8122919" cy="3976207"/>
          </a:xfrm>
        </p:spPr>
        <p:txBody>
          <a:bodyPr/>
          <a:lstStyle/>
          <a:p>
            <a:pPr marL="342900" lvl="0" indent="-342900">
              <a:spcBef>
                <a:spcPts val="1800"/>
              </a:spcBef>
              <a:spcAft>
                <a:spcPts val="1200"/>
              </a:spcAft>
              <a:buClr>
                <a:schemeClr val="bg1">
                  <a:lumMod val="50000"/>
                </a:schemeClr>
              </a:buClr>
              <a:buFont typeface="+mj-lt"/>
              <a:buAutoNum type="arabicPeriod"/>
            </a:pPr>
            <a:r>
              <a:rPr lang="en-US" sz="1600" dirty="0">
                <a:solidFill>
                  <a:srgbClr val="000000"/>
                </a:solidFill>
                <a:latin typeface="Arial" panose="020B0604020202020204"/>
                <a:cs typeface="+mn-cs"/>
              </a:rPr>
              <a:t>What we can learn from the 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/>
                <a:cs typeface="+mn-cs"/>
              </a:rPr>
              <a:t>energy balances</a:t>
            </a:r>
            <a:r>
              <a:rPr lang="en-US" sz="1600" dirty="0">
                <a:solidFill>
                  <a:srgbClr val="000000"/>
                </a:solidFill>
                <a:latin typeface="Arial" panose="020B0604020202020204"/>
                <a:cs typeface="+mn-cs"/>
              </a:rPr>
              <a:t>?</a:t>
            </a:r>
            <a:endParaRPr lang="en-GB" sz="1600" dirty="0">
              <a:solidFill>
                <a:srgbClr val="000000"/>
              </a:solidFill>
              <a:latin typeface="Arial" panose="020B0604020202020204"/>
              <a:cs typeface="+mn-cs"/>
            </a:endParaRPr>
          </a:p>
          <a:p>
            <a:pPr marL="342900" lvl="0" indent="-342900">
              <a:spcBef>
                <a:spcPts val="1800"/>
              </a:spcBef>
              <a:spcAft>
                <a:spcPts val="1200"/>
              </a:spcAft>
              <a:buClr>
                <a:schemeClr val="bg1">
                  <a:lumMod val="50000"/>
                </a:schemeClr>
              </a:buClr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  <a:latin typeface="Arial" panose="020B0604020202020204"/>
                <a:cs typeface="+mn-cs"/>
              </a:rPr>
              <a:t>What can we learn from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/>
                <a:cs typeface="+mn-cs"/>
              </a:rPr>
              <a:t>end-use data and energy efficiency indicators</a:t>
            </a:r>
            <a:r>
              <a:rPr lang="en-GB" sz="1600" dirty="0">
                <a:solidFill>
                  <a:srgbClr val="000000"/>
                </a:solidFill>
                <a:latin typeface="Arial" panose="020B0604020202020204"/>
                <a:cs typeface="+mn-cs"/>
              </a:rPr>
              <a:t>?</a:t>
            </a:r>
          </a:p>
          <a:p>
            <a:pPr marL="396000" lvl="1" indent="0">
              <a:spcBef>
                <a:spcPts val="0"/>
              </a:spcBef>
              <a:spcAft>
                <a:spcPts val="1200"/>
              </a:spcAft>
              <a:buClr>
                <a:schemeClr val="bg1">
                  <a:lumMod val="50000"/>
                </a:schemeClr>
              </a:buClr>
              <a:buNone/>
            </a:pPr>
            <a:r>
              <a:rPr lang="en-GB" b="1" dirty="0">
                <a:solidFill>
                  <a:srgbClr val="000000"/>
                </a:solidFill>
                <a:latin typeface="Arial" panose="020B0604020202020204"/>
                <a:cs typeface="+mn-cs"/>
              </a:rPr>
              <a:t>	Examples</a:t>
            </a:r>
            <a:r>
              <a:rPr lang="en-GB" dirty="0">
                <a:solidFill>
                  <a:srgbClr val="000000"/>
                </a:solidFill>
                <a:latin typeface="Arial" panose="020B0604020202020204"/>
                <a:cs typeface="+mn-cs"/>
              </a:rPr>
              <a:t> from similar economies</a:t>
            </a:r>
          </a:p>
          <a:p>
            <a:pPr marL="396000" lvl="1" indent="0">
              <a:spcBef>
                <a:spcPts val="0"/>
              </a:spcBef>
              <a:spcAft>
                <a:spcPts val="1200"/>
              </a:spcAft>
              <a:buClr>
                <a:schemeClr val="bg1">
                  <a:lumMod val="50000"/>
                </a:schemeClr>
              </a:buClr>
              <a:buNone/>
            </a:pPr>
            <a:r>
              <a:rPr lang="en-GB" dirty="0">
                <a:solidFill>
                  <a:srgbClr val="000000"/>
                </a:solidFill>
                <a:latin typeface="Arial" panose="020B0604020202020204"/>
                <a:cs typeface="+mn-cs"/>
              </a:rPr>
              <a:t>	Collecting end use data and </a:t>
            </a:r>
            <a:r>
              <a:rPr lang="en-GB" b="1" dirty="0">
                <a:solidFill>
                  <a:srgbClr val="000000"/>
                </a:solidFill>
                <a:latin typeface="Arial" panose="020B0604020202020204"/>
                <a:cs typeface="+mn-cs"/>
              </a:rPr>
              <a:t>developing</a:t>
            </a:r>
            <a:r>
              <a:rPr lang="en-GB" dirty="0">
                <a:solidFill>
                  <a:srgbClr val="000000"/>
                </a:solidFill>
                <a:latin typeface="Arial" panose="020B0604020202020204"/>
                <a:cs typeface="+mn-cs"/>
              </a:rPr>
              <a:t> </a:t>
            </a:r>
            <a:r>
              <a:rPr lang="en-GB" b="1" dirty="0">
                <a:solidFill>
                  <a:srgbClr val="000000"/>
                </a:solidFill>
                <a:latin typeface="Arial" panose="020B0604020202020204"/>
                <a:cs typeface="+mn-cs"/>
              </a:rPr>
              <a:t>indicators</a:t>
            </a:r>
          </a:p>
          <a:p>
            <a:pPr marL="342900" lvl="0" indent="-342900">
              <a:spcBef>
                <a:spcPts val="1800"/>
              </a:spcBef>
              <a:spcAft>
                <a:spcPts val="1200"/>
              </a:spcAft>
              <a:buClr>
                <a:schemeClr val="bg1">
                  <a:lumMod val="50000"/>
                </a:schemeClr>
              </a:buClr>
              <a:buFont typeface="+mj-lt"/>
              <a:buAutoNum type="arabicPeriod"/>
            </a:pPr>
            <a:r>
              <a:rPr lang="en-GB" sz="1600" dirty="0">
                <a:solidFill>
                  <a:srgbClr val="000000"/>
                </a:solidFill>
                <a:latin typeface="Arial" panose="020B0604020202020204"/>
                <a:cs typeface="+mn-cs"/>
              </a:rPr>
              <a:t>How to </a:t>
            </a:r>
            <a:r>
              <a:rPr lang="en-GB" sz="1600" b="1" dirty="0">
                <a:solidFill>
                  <a:schemeClr val="tx2"/>
                </a:solidFill>
                <a:latin typeface="Arial" panose="020B0604020202020204"/>
                <a:cs typeface="+mn-cs"/>
              </a:rPr>
              <a:t>collect data </a:t>
            </a:r>
            <a:r>
              <a:rPr lang="en-GB" sz="1600" dirty="0">
                <a:solidFill>
                  <a:srgbClr val="000000"/>
                </a:solidFill>
                <a:latin typeface="Arial" panose="020B0604020202020204"/>
                <a:cs typeface="+mn-cs"/>
              </a:rPr>
              <a:t>on residential buildings?</a:t>
            </a:r>
          </a:p>
          <a:p>
            <a:pPr marL="396000" lvl="1" indent="0">
              <a:spcBef>
                <a:spcPts val="0"/>
              </a:spcBef>
              <a:spcAft>
                <a:spcPts val="1200"/>
              </a:spcAft>
              <a:buClr>
                <a:schemeClr val="bg1">
                  <a:lumMod val="50000"/>
                </a:schemeClr>
              </a:buClr>
              <a:buNone/>
            </a:pPr>
            <a:r>
              <a:rPr lang="en-GB" dirty="0">
                <a:solidFill>
                  <a:srgbClr val="000000"/>
                </a:solidFill>
                <a:latin typeface="Arial" panose="020B0604020202020204"/>
                <a:cs typeface="+mn-cs"/>
              </a:rPr>
              <a:t>	Data collection: </a:t>
            </a:r>
            <a:r>
              <a:rPr lang="en-GB" b="1" dirty="0">
                <a:solidFill>
                  <a:srgbClr val="000000"/>
                </a:solidFill>
                <a:latin typeface="Arial" panose="020B0604020202020204"/>
                <a:cs typeface="+mn-cs"/>
              </a:rPr>
              <a:t>a dialogue </a:t>
            </a:r>
            <a:r>
              <a:rPr lang="en-GB" dirty="0">
                <a:solidFill>
                  <a:srgbClr val="000000"/>
                </a:solidFill>
                <a:latin typeface="Arial" panose="020B0604020202020204"/>
                <a:cs typeface="+mn-cs"/>
              </a:rPr>
              <a:t>with other economies</a:t>
            </a:r>
          </a:p>
          <a:p>
            <a:pPr marL="0" lvl="0" indent="0">
              <a:spcBef>
                <a:spcPts val="1800"/>
              </a:spcBef>
              <a:spcAft>
                <a:spcPts val="1200"/>
              </a:spcAft>
              <a:buClr>
                <a:schemeClr val="bg1">
                  <a:lumMod val="50000"/>
                </a:schemeClr>
              </a:buClr>
              <a:buNone/>
            </a:pPr>
            <a:r>
              <a:rPr lang="en-US" sz="1600" dirty="0">
                <a:solidFill>
                  <a:srgbClr val="000000"/>
                </a:solidFill>
                <a:latin typeface="Arial" panose="020B0604020202020204"/>
                <a:cs typeface="+mn-cs"/>
              </a:rPr>
              <a:t>Appendix: how to perform 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/>
                <a:cs typeface="+mn-cs"/>
              </a:rPr>
              <a:t>temperature correction</a:t>
            </a:r>
            <a:r>
              <a:rPr lang="en-US" sz="1600" dirty="0">
                <a:solidFill>
                  <a:srgbClr val="000000"/>
                </a:solidFill>
                <a:latin typeface="Arial" panose="020B0604020202020204"/>
                <a:cs typeface="+mn-cs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38201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20799-DDA0-E044-AD0D-BF40128F1D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What can we learn from</a:t>
            </a:r>
            <a:br>
              <a:rPr lang="en-GB" dirty="0"/>
            </a:br>
            <a:r>
              <a:rPr lang="en-GB" dirty="0"/>
              <a:t>the energy balances?</a:t>
            </a:r>
          </a:p>
        </p:txBody>
      </p:sp>
    </p:spTree>
    <p:extLst>
      <p:ext uri="{BB962C8B-B14F-4D97-AF65-F5344CB8AC3E}">
        <p14:creationId xmlns:p14="http://schemas.microsoft.com/office/powerpoint/2010/main" val="3067267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Residential consumes a fifth of final energy in APEC and IEA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318" y="4379883"/>
            <a:ext cx="8642350" cy="434767"/>
          </a:xfrm>
        </p:spPr>
        <p:txBody>
          <a:bodyPr/>
          <a:lstStyle/>
          <a:p>
            <a:r>
              <a:rPr lang="en-US" dirty="0"/>
              <a:t>The residential sector accounts for about 20% of the final energy consumption, both in the APEC</a:t>
            </a:r>
            <a:br>
              <a:rPr lang="en-US" dirty="0"/>
            </a:br>
            <a:r>
              <a:rPr lang="en-US" dirty="0"/>
              <a:t>and IEA economies. It’s the third largest sector, after industry and transport.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CA59DE9B-9014-8D43-ABA4-9F534990A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0825" y="669475"/>
            <a:ext cx="8642350" cy="28437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b="0" dirty="0"/>
              <a:t>Total final energy consumption</a:t>
            </a:r>
            <a:r>
              <a:rPr lang="en-GB" b="0" baseline="30000" dirty="0"/>
              <a:t>1</a:t>
            </a:r>
            <a:r>
              <a:rPr lang="en-GB" b="0" dirty="0"/>
              <a:t> in APEC and IEA in 2019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602094" y="3932787"/>
            <a:ext cx="21193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en-US" sz="800" i="1" dirty="0">
                <a:latin typeface="+mj-lt"/>
              </a:rPr>
              <a:t>Source: IEA Energy Balances, 2021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5118" y="3863537"/>
            <a:ext cx="45018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 i="1" baseline="30000" dirty="0"/>
              <a:t>1</a:t>
            </a:r>
            <a:r>
              <a:rPr lang="en-US" altLang="en-US" sz="800" i="1" dirty="0"/>
              <a:t> Total final energy consumption excluding non-energy use</a:t>
            </a:r>
            <a:r>
              <a:rPr lang="en-US" altLang="en-US" sz="800" i="1" dirty="0">
                <a:latin typeface="+mj-lt"/>
              </a:rPr>
              <a:t> </a:t>
            </a:r>
            <a:endParaRPr lang="en-US" altLang="en-US" sz="800" i="1" baseline="30000" dirty="0">
              <a:latin typeface="+mj-lt"/>
            </a:endParaRPr>
          </a:p>
          <a:p>
            <a:pPr defTabSz="214313">
              <a:spcBef>
                <a:spcPct val="0"/>
              </a:spcBef>
            </a:pPr>
            <a:r>
              <a:rPr lang="en-US" altLang="en-US" sz="800" i="1" baseline="30000" dirty="0">
                <a:latin typeface="+mj-lt"/>
              </a:rPr>
              <a:t>2</a:t>
            </a:r>
            <a:r>
              <a:rPr lang="en-US" altLang="en-US" sz="800" i="1" dirty="0">
                <a:latin typeface="+mj-lt"/>
              </a:rPr>
              <a:t> Other includes agriculture, forestry, fishing and non-specified final consumption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7172942"/>
              </p:ext>
            </p:extLst>
          </p:nvPr>
        </p:nvGraphicFramePr>
        <p:xfrm>
          <a:off x="715984" y="1029833"/>
          <a:ext cx="385572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4799438"/>
              </p:ext>
            </p:extLst>
          </p:nvPr>
        </p:nvGraphicFramePr>
        <p:xfrm>
          <a:off x="4567534" y="1029833"/>
          <a:ext cx="385572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73341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F3ADA1-1CDB-A04D-92B7-E1FAB14B84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Residential energy consumption varies between economies</a:t>
            </a:r>
            <a:endParaRPr lang="en-GB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03"/>
          <a:stretch/>
        </p:blipFill>
        <p:spPr bwMode="auto">
          <a:xfrm>
            <a:off x="468074" y="1078816"/>
            <a:ext cx="8249206" cy="3338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CA59DE9B-9014-8D43-ABA4-9F534990A56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50825" y="669475"/>
            <a:ext cx="8642350" cy="284370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200" dirty="0"/>
              <a:t>Energy consumption in residential per capita</a:t>
            </a:r>
          </a:p>
        </p:txBody>
      </p:sp>
      <p:sp>
        <p:nvSpPr>
          <p:cNvPr id="3" name="Parallelogram 2"/>
          <p:cNvSpPr/>
          <p:nvPr/>
        </p:nvSpPr>
        <p:spPr>
          <a:xfrm>
            <a:off x="746234" y="2965231"/>
            <a:ext cx="7126014" cy="1413641"/>
          </a:xfrm>
          <a:prstGeom prst="parallelogram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solidFill>
                <a:srgbClr val="0044FF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318" y="4379883"/>
            <a:ext cx="8642350" cy="434767"/>
          </a:xfrm>
        </p:spPr>
        <p:txBody>
          <a:bodyPr lIns="0" tIns="0" bIns="72000" anchor="ctr">
            <a:noAutofit/>
          </a:bodyPr>
          <a:lstStyle/>
          <a:p>
            <a:pPr marL="0" indent="0" algn="ctr">
              <a:spcBef>
                <a:spcPts val="0"/>
              </a:spcBef>
              <a:buClr>
                <a:schemeClr val="bg1">
                  <a:lumMod val="65000"/>
                </a:schemeClr>
              </a:buClr>
              <a:buFont typeface="Calibri" panose="020F0502020204030204" pitchFamily="34" charset="0"/>
              <a:buNone/>
            </a:pPr>
            <a:r>
              <a:rPr lang="en-US" sz="1200" b="1" dirty="0">
                <a:uFill>
                  <a:solidFill>
                    <a:schemeClr val="tx2"/>
                  </a:solidFill>
                </a:uFill>
                <a:ea typeface="+mj-ea"/>
              </a:rPr>
              <a:t>Residential consumption is very dependent on the climate and the quality of life (size of dwellings, appliances…),</a:t>
            </a:r>
          </a:p>
          <a:p>
            <a:pPr marL="0" indent="0" algn="ctr">
              <a:spcBef>
                <a:spcPts val="0"/>
              </a:spcBef>
              <a:buClr>
                <a:schemeClr val="bg1">
                  <a:lumMod val="65000"/>
                </a:schemeClr>
              </a:buClr>
              <a:buFont typeface="Calibri" panose="020F0502020204030204" pitchFamily="34" charset="0"/>
              <a:buNone/>
            </a:pPr>
            <a:r>
              <a:rPr lang="en-US" sz="1200" b="1" dirty="0">
                <a:uFill>
                  <a:solidFill>
                    <a:schemeClr val="tx2"/>
                  </a:solidFill>
                </a:uFill>
                <a:ea typeface="+mj-ea"/>
              </a:rPr>
              <a:t>so it varies greatly between economies. Per capita consumption decreased in most places.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0211" y="4033679"/>
            <a:ext cx="2024913" cy="2308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900" i="1" dirty="0">
                <a:latin typeface="+mj-lt"/>
              </a:rPr>
              <a:t>Source: IEA Energy Balances, 2021</a:t>
            </a:r>
          </a:p>
        </p:txBody>
      </p:sp>
    </p:spTree>
    <p:extLst>
      <p:ext uri="{BB962C8B-B14F-4D97-AF65-F5344CB8AC3E}">
        <p14:creationId xmlns:p14="http://schemas.microsoft.com/office/powerpoint/2010/main" val="354249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Fuel share in residential sector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318" y="4379883"/>
            <a:ext cx="8642350" cy="434767"/>
          </a:xfrm>
        </p:spPr>
        <p:txBody>
          <a:bodyPr/>
          <a:lstStyle/>
          <a:p>
            <a:r>
              <a:rPr lang="en-US" dirty="0"/>
              <a:t>Fuel share may vary depending on heating and cooling systems, </a:t>
            </a:r>
            <a:br>
              <a:rPr lang="en-US" dirty="0"/>
            </a:br>
            <a:r>
              <a:rPr lang="en-US" dirty="0"/>
              <a:t>main fuel for cooking, and use of residential appliances. 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6602094" y="3932787"/>
            <a:ext cx="211931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en-US" sz="800" i="1" dirty="0">
                <a:latin typeface="+mj-lt"/>
              </a:rPr>
              <a:t>Source: IEA Energy Balances, 2021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0597731"/>
              </p:ext>
            </p:extLst>
          </p:nvPr>
        </p:nvGraphicFramePr>
        <p:xfrm>
          <a:off x="726469" y="1052787"/>
          <a:ext cx="385572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9457043"/>
              </p:ext>
            </p:extLst>
          </p:nvPr>
        </p:nvGraphicFramePr>
        <p:xfrm>
          <a:off x="4514449" y="1052787"/>
          <a:ext cx="3855720" cy="28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CA59DE9B-9014-8D43-ABA4-9F534990A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0825" y="669475"/>
            <a:ext cx="8642350" cy="284370"/>
          </a:xfrm>
        </p:spPr>
        <p:txBody>
          <a:bodyPr/>
          <a:lstStyle/>
          <a:p>
            <a:r>
              <a:rPr lang="en-GB" dirty="0"/>
              <a:t>Energy consumption in residential sector in Japan and Chile in 2019</a:t>
            </a:r>
          </a:p>
        </p:txBody>
      </p:sp>
    </p:spTree>
    <p:extLst>
      <p:ext uri="{BB962C8B-B14F-4D97-AF65-F5344CB8AC3E}">
        <p14:creationId xmlns:p14="http://schemas.microsoft.com/office/powerpoint/2010/main" val="69094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F3ADA1-1CDB-A04D-92B7-E1FAB14B84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What else do we need to know to track efficiency in residential?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226559" y="1010699"/>
            <a:ext cx="4526281" cy="3976207"/>
          </a:xfrm>
        </p:spPr>
        <p:txBody>
          <a:bodyPr/>
          <a:lstStyle/>
          <a:p>
            <a:pPr marL="216000" lvl="0" indent="-216000">
              <a:spcBef>
                <a:spcPts val="2200"/>
              </a:spcBef>
              <a:buClr>
                <a:srgbClr val="FFFFFF">
                  <a:lumMod val="65000"/>
                </a:srgbClr>
              </a:buClr>
              <a:buFont typeface="Calibri" panose="020F050202020403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 panose="020B0604020202020204"/>
                <a:cs typeface="+mn-cs"/>
              </a:rPr>
              <a:t>Which </a:t>
            </a:r>
            <a:r>
              <a:rPr lang="en-US" sz="1800" b="1" dirty="0">
                <a:solidFill>
                  <a:srgbClr val="0044FF"/>
                </a:solidFill>
                <a:latin typeface="Arial" panose="020B0604020202020204"/>
                <a:cs typeface="+mn-cs"/>
              </a:rPr>
              <a:t>end</a:t>
            </a:r>
            <a:r>
              <a:rPr lang="en-US" sz="1800" dirty="0">
                <a:solidFill>
                  <a:srgbClr val="0044FF"/>
                </a:solidFill>
                <a:latin typeface="Arial" panose="020B0604020202020204"/>
                <a:cs typeface="+mn-cs"/>
              </a:rPr>
              <a:t> </a:t>
            </a:r>
            <a:r>
              <a:rPr lang="en-US" sz="1800" b="1" dirty="0">
                <a:solidFill>
                  <a:srgbClr val="0044FF"/>
                </a:solidFill>
                <a:latin typeface="Arial" panose="020B0604020202020204"/>
                <a:cs typeface="+mn-cs"/>
              </a:rPr>
              <a:t>uses</a:t>
            </a:r>
            <a:r>
              <a:rPr lang="en-US" sz="1800" dirty="0">
                <a:solidFill>
                  <a:srgbClr val="00B050"/>
                </a:solidFill>
                <a:latin typeface="Arial" panose="020B0604020202020204"/>
                <a:cs typeface="+mn-cs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panose="020B0604020202020204"/>
                <a:cs typeface="+mn-cs"/>
              </a:rPr>
              <a:t>consume the most energy (heating, cooking, cooling…)?</a:t>
            </a:r>
          </a:p>
          <a:p>
            <a:pPr marL="216000" lvl="0" indent="-216000">
              <a:spcBef>
                <a:spcPts val="2200"/>
              </a:spcBef>
              <a:buClr>
                <a:srgbClr val="FFFFFF">
                  <a:lumMod val="65000"/>
                </a:srgbClr>
              </a:buClr>
              <a:buFont typeface="Calibri" panose="020F050202020403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 panose="020B0604020202020204"/>
                <a:cs typeface="+mn-cs"/>
              </a:rPr>
              <a:t>Which </a:t>
            </a:r>
            <a:r>
              <a:rPr lang="en-US" sz="1800" b="1" dirty="0">
                <a:solidFill>
                  <a:srgbClr val="0044FF"/>
                </a:solidFill>
                <a:latin typeface="Arial" panose="020B0604020202020204"/>
                <a:cs typeface="+mn-cs"/>
              </a:rPr>
              <a:t>aspect of our life</a:t>
            </a:r>
            <a:r>
              <a:rPr lang="en-US" sz="1800" b="1" dirty="0">
                <a:solidFill>
                  <a:srgbClr val="00B050"/>
                </a:solidFill>
                <a:latin typeface="Arial" panose="020B0604020202020204"/>
                <a:cs typeface="+mn-cs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panose="020B0604020202020204"/>
                <a:cs typeface="+mn-cs"/>
              </a:rPr>
              <a:t>will be affected in case of </a:t>
            </a:r>
            <a:r>
              <a:rPr lang="en-US" sz="1800" b="1" dirty="0">
                <a:solidFill>
                  <a:srgbClr val="0044FF"/>
                </a:solidFill>
                <a:latin typeface="Arial" panose="020B0604020202020204"/>
                <a:cs typeface="+mn-cs"/>
              </a:rPr>
              <a:t>energy price spike</a:t>
            </a:r>
            <a:r>
              <a:rPr lang="en-US" sz="1800" dirty="0">
                <a:solidFill>
                  <a:srgbClr val="000000"/>
                </a:solidFill>
                <a:latin typeface="Arial" panose="020B0604020202020204"/>
                <a:cs typeface="+mn-cs"/>
              </a:rPr>
              <a:t>?</a:t>
            </a:r>
          </a:p>
          <a:p>
            <a:pPr marL="216000" lvl="0" indent="-216000">
              <a:spcBef>
                <a:spcPts val="2200"/>
              </a:spcBef>
              <a:buClr>
                <a:srgbClr val="FFFFFF">
                  <a:lumMod val="65000"/>
                </a:srgbClr>
              </a:buClr>
              <a:buFont typeface="Calibri" panose="020F050202020403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 panose="020B0604020202020204"/>
                <a:cs typeface="+mn-cs"/>
              </a:rPr>
              <a:t>What is the </a:t>
            </a:r>
            <a:r>
              <a:rPr lang="en-US" sz="1800" b="1" dirty="0">
                <a:solidFill>
                  <a:srgbClr val="0044FF"/>
                </a:solidFill>
                <a:latin typeface="Arial" panose="020B0604020202020204"/>
                <a:cs typeface="+mn-cs"/>
              </a:rPr>
              <a:t>share of LPG / electricity</a:t>
            </a:r>
            <a:r>
              <a:rPr lang="en-US" sz="1800" dirty="0">
                <a:solidFill>
                  <a:srgbClr val="0044FF"/>
                </a:solidFill>
                <a:latin typeface="Arial" panose="020B0604020202020204"/>
                <a:cs typeface="+mn-cs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panose="020B0604020202020204"/>
                <a:cs typeface="+mn-cs"/>
              </a:rPr>
              <a:t>used for cooking?</a:t>
            </a:r>
          </a:p>
          <a:p>
            <a:pPr marL="216000" lvl="0" indent="-216000">
              <a:spcBef>
                <a:spcPts val="2200"/>
              </a:spcBef>
              <a:buClr>
                <a:srgbClr val="FFFFFF">
                  <a:lumMod val="65000"/>
                </a:srgbClr>
              </a:buClr>
              <a:buFont typeface="Calibri" panose="020F050202020403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latin typeface="Arial" panose="020B0604020202020204"/>
                <a:cs typeface="+mn-cs"/>
              </a:rPr>
              <a:t>Are we using energy for </a:t>
            </a:r>
            <a:r>
              <a:rPr lang="en-US" sz="1800" b="1" dirty="0">
                <a:solidFill>
                  <a:srgbClr val="0044FF"/>
                </a:solidFill>
                <a:latin typeface="Arial" panose="020B0604020202020204"/>
                <a:cs typeface="+mn-cs"/>
              </a:rPr>
              <a:t>space heating</a:t>
            </a:r>
            <a:r>
              <a:rPr lang="en-US" sz="1800" b="1" dirty="0">
                <a:solidFill>
                  <a:srgbClr val="00B050"/>
                </a:solidFill>
                <a:latin typeface="Arial" panose="020B0604020202020204"/>
                <a:cs typeface="+mn-cs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Arial" panose="020B0604020202020204"/>
                <a:cs typeface="+mn-cs"/>
              </a:rPr>
              <a:t>more efficiently over time?</a:t>
            </a:r>
          </a:p>
          <a:p>
            <a:endParaRPr lang="en-GB" dirty="0"/>
          </a:p>
        </p:txBody>
      </p:sp>
      <p:pic>
        <p:nvPicPr>
          <p:cNvPr id="7" name="Picture 2" descr="Résultat de recherche d'imag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54" y="909750"/>
            <a:ext cx="2043157" cy="9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ésultat de recherche d'images pour &quot;bulb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128" y="2144825"/>
            <a:ext cx="2100000" cy="9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Résultat de recherche d'images pour &quot;appliances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65" y="3379900"/>
            <a:ext cx="2208877" cy="9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87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20799-DDA0-E044-AD0D-BF40128F1D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What can we learn from end-use data and</a:t>
            </a:r>
          </a:p>
          <a:p>
            <a:r>
              <a:rPr lang="en-US" dirty="0"/>
              <a:t>energy efficiency indicators?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824692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Examples from similar economies</a:t>
            </a:r>
          </a:p>
        </p:txBody>
      </p:sp>
    </p:spTree>
    <p:extLst>
      <p:ext uri="{BB962C8B-B14F-4D97-AF65-F5344CB8AC3E}">
        <p14:creationId xmlns:p14="http://schemas.microsoft.com/office/powerpoint/2010/main" val="3932369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Detailed end-use data provides more information for policy focus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318" y="4379883"/>
            <a:ext cx="8642350" cy="434767"/>
          </a:xfrm>
        </p:spPr>
        <p:txBody>
          <a:bodyPr lIns="0" tIns="0" rIns="0" bIns="72000" anchor="ctr">
            <a:noAutofit/>
          </a:bodyPr>
          <a:lstStyle/>
          <a:p>
            <a:r>
              <a:rPr lang="en-US" dirty="0"/>
              <a:t>Detailed consumption by end use allows to </a:t>
            </a:r>
            <a:r>
              <a:rPr lang="en-GB" dirty="0"/>
              <a:t>analyse </a:t>
            </a:r>
            <a:r>
              <a:rPr lang="en-US" dirty="0"/>
              <a:t>energy consumption</a:t>
            </a:r>
            <a:r>
              <a:rPr lang="en-GB" dirty="0"/>
              <a:t>.</a:t>
            </a:r>
            <a:br>
              <a:rPr lang="en-GB" dirty="0"/>
            </a:br>
            <a:r>
              <a:rPr lang="en-GB" dirty="0"/>
              <a:t>Turkey and the United States show consumption similarities despite being very different countries.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1660" y="3983588"/>
            <a:ext cx="30597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en-US" sz="800" i="1" dirty="0">
                <a:latin typeface="+mj-lt"/>
              </a:rPr>
              <a:t>Source: IEA Energy Efficiency Indicators, 2021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CA59DE9B-9014-8D43-ABA4-9F534990A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0825" y="669475"/>
            <a:ext cx="8642350" cy="284370"/>
          </a:xfrm>
        </p:spPr>
        <p:txBody>
          <a:bodyPr/>
          <a:lstStyle/>
          <a:p>
            <a:r>
              <a:rPr lang="en-US" dirty="0"/>
              <a:t>Residential energy consumption by end use in Turkey and the United States, 2019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3927597" y="1102374"/>
            <a:ext cx="5200339" cy="3328704"/>
            <a:chOff x="3927597" y="1102374"/>
            <a:chExt cx="5200339" cy="332870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27597" y="1102374"/>
              <a:ext cx="5200339" cy="3328704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5504393" y="2708274"/>
              <a:ext cx="8890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dirty="0"/>
                <a:t>    Residential appliances,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779008" y="1102374"/>
            <a:ext cx="756000" cy="756000"/>
            <a:chOff x="923930" y="1053107"/>
            <a:chExt cx="756000" cy="7560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4" r="23042"/>
            <a:stretch/>
          </p:blipFill>
          <p:spPr>
            <a:xfrm>
              <a:off x="993533" y="1121469"/>
              <a:ext cx="628651" cy="616824"/>
            </a:xfrm>
            <a:prstGeom prst="rect">
              <a:avLst/>
            </a:prstGeom>
          </p:spPr>
        </p:pic>
        <p:sp>
          <p:nvSpPr>
            <p:cNvPr id="32" name="Oval 31"/>
            <p:cNvSpPr/>
            <p:nvPr/>
          </p:nvSpPr>
          <p:spPr>
            <a:xfrm>
              <a:off x="923930" y="1053107"/>
              <a:ext cx="756000" cy="756000"/>
            </a:xfrm>
            <a:prstGeom prst="ellipse">
              <a:avLst/>
            </a:prstGeom>
            <a:noFill/>
            <a:ln w="304800">
              <a:solidFill>
                <a:schemeClr val="bg1"/>
              </a:solidFill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449" y="1164088"/>
            <a:ext cx="3779848" cy="2853175"/>
          </a:xfrm>
          <a:prstGeom prst="rect">
            <a:avLst/>
          </a:prstGeom>
        </p:spPr>
      </p:pic>
      <p:pic>
        <p:nvPicPr>
          <p:cNvPr id="33" name="Picture 4" descr="RÃ©sultat de recherche d'images pour &quot;Flag&quot;"/>
          <p:cNvPicPr>
            <a:picLocks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5" r="34067"/>
          <a:stretch/>
        </p:blipFill>
        <p:spPr bwMode="auto">
          <a:xfrm>
            <a:off x="3881804" y="1137148"/>
            <a:ext cx="684000" cy="684000"/>
          </a:xfrm>
          <a:prstGeom prst="ellipse">
            <a:avLst/>
          </a:prstGeom>
          <a:ln>
            <a:noFill/>
          </a:ln>
          <a:effectLst>
            <a:softEdge rad="50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908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52" y="1344745"/>
            <a:ext cx="3532157" cy="303513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7710" y="1344744"/>
            <a:ext cx="4148462" cy="3035137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Fuel share by end use gives crucial insights on the energy system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318" y="4379883"/>
            <a:ext cx="8642350" cy="434767"/>
          </a:xfrm>
        </p:spPr>
        <p:txBody>
          <a:bodyPr lIns="0" tIns="0" rIns="0" bIns="72000" anchor="ctr">
            <a:noAutofit/>
          </a:bodyPr>
          <a:lstStyle/>
          <a:p>
            <a:r>
              <a:rPr lang="en-US" dirty="0"/>
              <a:t>Consumption data split by end use and by fuel allows to understand the impact of weather,</a:t>
            </a:r>
            <a:br>
              <a:rPr lang="en-US" dirty="0"/>
            </a:br>
            <a:r>
              <a:rPr lang="en-US" dirty="0"/>
              <a:t>technology deployment and cultural habits on the energy system.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7514303" y="983108"/>
            <a:ext cx="12071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en-US" sz="800" i="1" dirty="0">
                <a:latin typeface="+mj-lt"/>
              </a:rPr>
              <a:t>Source: IEA Energy Efficiency Indicators, 2021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CA59DE9B-9014-8D43-ABA4-9F534990A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0825" y="669475"/>
            <a:ext cx="8642350" cy="284370"/>
          </a:xfrm>
        </p:spPr>
        <p:txBody>
          <a:bodyPr/>
          <a:lstStyle/>
          <a:p>
            <a:r>
              <a:rPr lang="en-GB" dirty="0"/>
              <a:t>Residential energy consumption by fuel and end use, in Turkey (left, 2018) and Brazil (right, 2019)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6758303" y="1041580"/>
            <a:ext cx="756000" cy="756000"/>
            <a:chOff x="6556914" y="908737"/>
            <a:chExt cx="756000" cy="7560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02" r="12853"/>
            <a:stretch/>
          </p:blipFill>
          <p:spPr>
            <a:xfrm>
              <a:off x="6622566" y="989852"/>
              <a:ext cx="636872" cy="612000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6556914" y="908737"/>
              <a:ext cx="756000" cy="756000"/>
            </a:xfrm>
            <a:prstGeom prst="ellipse">
              <a:avLst/>
            </a:prstGeom>
            <a:noFill/>
            <a:ln w="304800">
              <a:solidFill>
                <a:schemeClr val="bg1"/>
              </a:solidFill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517474" y="1050321"/>
            <a:ext cx="756000" cy="756000"/>
            <a:chOff x="923930" y="1053107"/>
            <a:chExt cx="756000" cy="7560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4" r="23042"/>
            <a:stretch/>
          </p:blipFill>
          <p:spPr>
            <a:xfrm>
              <a:off x="993533" y="1121469"/>
              <a:ext cx="628651" cy="616824"/>
            </a:xfrm>
            <a:prstGeom prst="rect">
              <a:avLst/>
            </a:prstGeom>
          </p:spPr>
        </p:pic>
        <p:sp>
          <p:nvSpPr>
            <p:cNvPr id="22" name="Oval 21"/>
            <p:cNvSpPr/>
            <p:nvPr/>
          </p:nvSpPr>
          <p:spPr>
            <a:xfrm>
              <a:off x="923930" y="1053107"/>
              <a:ext cx="756000" cy="756000"/>
            </a:xfrm>
            <a:prstGeom prst="ellipse">
              <a:avLst/>
            </a:prstGeom>
            <a:noFill/>
            <a:ln w="304800">
              <a:solidFill>
                <a:schemeClr val="bg1"/>
              </a:solidFill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6974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Efficiency indicators to compare periods and regions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1660" y="4148231"/>
            <a:ext cx="30597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en-US" sz="800" i="1" dirty="0">
                <a:latin typeface="+mj-lt"/>
              </a:rPr>
              <a:t>Source: IEA Energy Efficiency Indicators, 2021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39" y="639025"/>
            <a:ext cx="7602371" cy="20545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720" y="2509151"/>
            <a:ext cx="7517019" cy="1621677"/>
          </a:xfrm>
          <a:prstGeom prst="rect">
            <a:avLst/>
          </a:prstGeom>
        </p:spPr>
      </p:pic>
      <p:grpSp>
        <p:nvGrpSpPr>
          <p:cNvPr id="25" name="Group 24"/>
          <p:cNvGrpSpPr/>
          <p:nvPr/>
        </p:nvGrpSpPr>
        <p:grpSpPr>
          <a:xfrm>
            <a:off x="367258" y="2701359"/>
            <a:ext cx="756000" cy="756000"/>
            <a:chOff x="6556914" y="908737"/>
            <a:chExt cx="756000" cy="7560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02" r="12853"/>
            <a:stretch/>
          </p:blipFill>
          <p:spPr>
            <a:xfrm>
              <a:off x="6622566" y="989852"/>
              <a:ext cx="636872" cy="612000"/>
            </a:xfrm>
            <a:prstGeom prst="rect">
              <a:avLst/>
            </a:prstGeom>
          </p:spPr>
        </p:pic>
        <p:sp>
          <p:nvSpPr>
            <p:cNvPr id="27" name="Oval 26"/>
            <p:cNvSpPr/>
            <p:nvPr/>
          </p:nvSpPr>
          <p:spPr>
            <a:xfrm>
              <a:off x="6556914" y="908737"/>
              <a:ext cx="756000" cy="756000"/>
            </a:xfrm>
            <a:prstGeom prst="ellipse">
              <a:avLst/>
            </a:prstGeom>
            <a:noFill/>
            <a:ln w="304800">
              <a:solidFill>
                <a:schemeClr val="bg1"/>
              </a:solidFill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361330" y="826275"/>
            <a:ext cx="756000" cy="756000"/>
            <a:chOff x="923930" y="1053107"/>
            <a:chExt cx="756000" cy="75600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4" r="23042"/>
            <a:stretch/>
          </p:blipFill>
          <p:spPr>
            <a:xfrm>
              <a:off x="993533" y="1121469"/>
              <a:ext cx="628651" cy="616824"/>
            </a:xfrm>
            <a:prstGeom prst="rect">
              <a:avLst/>
            </a:prstGeom>
          </p:spPr>
        </p:pic>
        <p:sp>
          <p:nvSpPr>
            <p:cNvPr id="30" name="Oval 29"/>
            <p:cNvSpPr/>
            <p:nvPr/>
          </p:nvSpPr>
          <p:spPr>
            <a:xfrm>
              <a:off x="923930" y="1053107"/>
              <a:ext cx="756000" cy="756000"/>
            </a:xfrm>
            <a:prstGeom prst="ellipse">
              <a:avLst/>
            </a:prstGeom>
            <a:noFill/>
            <a:ln w="304800">
              <a:solidFill>
                <a:schemeClr val="bg1"/>
              </a:solidFill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318" y="4379883"/>
            <a:ext cx="8642350" cy="434767"/>
          </a:xfrm>
        </p:spPr>
        <p:txBody>
          <a:bodyPr lIns="0" tIns="0" rIns="0" bIns="72000" anchor="ctr">
            <a:noAutofit/>
          </a:bodyPr>
          <a:lstStyle/>
          <a:p>
            <a:r>
              <a:rPr lang="en-US" dirty="0"/>
              <a:t>Residential consumption by end use and activity data allow to identify the most intensive end uses,</a:t>
            </a:r>
            <a:br>
              <a:rPr lang="en-US" dirty="0"/>
            </a:br>
            <a:r>
              <a:rPr lang="en-US" dirty="0"/>
              <a:t>follow the evolution through time and compare regions.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9360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634283" y="1451224"/>
            <a:ext cx="756000" cy="756000"/>
            <a:chOff x="923930" y="1053107"/>
            <a:chExt cx="756000" cy="7560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4" r="23042"/>
            <a:stretch/>
          </p:blipFill>
          <p:spPr>
            <a:xfrm>
              <a:off x="993533" y="1121469"/>
              <a:ext cx="628651" cy="616824"/>
            </a:xfrm>
            <a:prstGeom prst="rect">
              <a:avLst/>
            </a:prstGeom>
          </p:spPr>
        </p:pic>
        <p:sp>
          <p:nvSpPr>
            <p:cNvPr id="18" name="Oval 17"/>
            <p:cNvSpPr/>
            <p:nvPr/>
          </p:nvSpPr>
          <p:spPr>
            <a:xfrm>
              <a:off x="923930" y="1053107"/>
              <a:ext cx="756000" cy="756000"/>
            </a:xfrm>
            <a:prstGeom prst="ellipse">
              <a:avLst/>
            </a:prstGeom>
            <a:noFill/>
            <a:ln w="304800">
              <a:solidFill>
                <a:schemeClr val="bg1"/>
              </a:solidFill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283" y="1053306"/>
            <a:ext cx="7169517" cy="3182388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Breaking into different carbon intensities for each end use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318" y="4379883"/>
            <a:ext cx="8642350" cy="434767"/>
          </a:xfrm>
        </p:spPr>
        <p:txBody>
          <a:bodyPr lIns="0" tIns="0" rIns="0" bIns="72000" anchor="ctr">
            <a:noAutofit/>
          </a:bodyPr>
          <a:lstStyle/>
          <a:p>
            <a:r>
              <a:rPr lang="en-US" dirty="0"/>
              <a:t>End use and fuel shares of residential consumption allow to identify the most intensive end uses.</a:t>
            </a:r>
            <a:br>
              <a:rPr lang="en-US" dirty="0"/>
            </a:br>
            <a:r>
              <a:rPr lang="en-US" dirty="0"/>
              <a:t>It also clarifies why, from the fuels on which they rely, providing key information to tailor energy policies.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7514303" y="983108"/>
            <a:ext cx="12071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en-US" sz="800" i="1" dirty="0"/>
              <a:t>Source: IEA Energy Efficiency Indicators, 2021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CA59DE9B-9014-8D43-ABA4-9F534990A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0825" y="669475"/>
            <a:ext cx="8642350" cy="284370"/>
          </a:xfrm>
        </p:spPr>
        <p:txBody>
          <a:bodyPr/>
          <a:lstStyle/>
          <a:p>
            <a:r>
              <a:rPr lang="en-GB" dirty="0"/>
              <a:t>Residential carbon intensity of various end uses, in Turkey (left) and Brazil (right) in 2019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634283" y="2783107"/>
            <a:ext cx="756000" cy="756000"/>
            <a:chOff x="6556914" y="908737"/>
            <a:chExt cx="756000" cy="7560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02" r="12853"/>
            <a:stretch/>
          </p:blipFill>
          <p:spPr>
            <a:xfrm>
              <a:off x="6622566" y="989852"/>
              <a:ext cx="636872" cy="612000"/>
            </a:xfrm>
            <a:prstGeom prst="rect">
              <a:avLst/>
            </a:prstGeom>
          </p:spPr>
        </p:pic>
        <p:sp>
          <p:nvSpPr>
            <p:cNvPr id="21" name="Oval 20"/>
            <p:cNvSpPr/>
            <p:nvPr/>
          </p:nvSpPr>
          <p:spPr>
            <a:xfrm>
              <a:off x="6556914" y="908737"/>
              <a:ext cx="756000" cy="756000"/>
            </a:xfrm>
            <a:prstGeom prst="ellipse">
              <a:avLst/>
            </a:prstGeom>
            <a:noFill/>
            <a:ln w="304800">
              <a:solidFill>
                <a:schemeClr val="bg1"/>
              </a:solidFill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878203" y="3938457"/>
            <a:ext cx="6815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/>
              <a:t>tCO</a:t>
            </a:r>
            <a:r>
              <a:rPr lang="en-GB" sz="1000" baseline="-25000" dirty="0"/>
              <a:t>2</a:t>
            </a:r>
            <a:r>
              <a:rPr lang="en-GB" sz="1000" dirty="0"/>
              <a:t>/</a:t>
            </a:r>
            <a:r>
              <a:rPr lang="en-GB" sz="1000" dirty="0" err="1"/>
              <a:t>dw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1754793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3525" y="1533297"/>
            <a:ext cx="1822862" cy="204843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8025" y="969996"/>
            <a:ext cx="4865030" cy="3298222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0" rIns="0" bIns="0">
            <a:noAutofit/>
          </a:bodyPr>
          <a:lstStyle/>
          <a:p>
            <a:r>
              <a:rPr lang="en-GB" dirty="0"/>
              <a:t>Efficiency indicators to explain consumption patterns and trends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318" y="4379883"/>
            <a:ext cx="8642350" cy="434767"/>
          </a:xfrm>
        </p:spPr>
        <p:txBody>
          <a:bodyPr lIns="0" tIns="0" rIns="0" bIns="72000" anchor="ctr">
            <a:noAutofit/>
          </a:bodyPr>
          <a:lstStyle/>
          <a:p>
            <a:r>
              <a:rPr lang="en-US" dirty="0"/>
              <a:t>Efficiency indicators help understand the trends and key drivers of energy consumption,</a:t>
            </a:r>
            <a:br>
              <a:rPr lang="en-US" dirty="0"/>
            </a:br>
            <a:r>
              <a:rPr lang="en-US" dirty="0"/>
              <a:t>here thanks to residential activity data: population, number of dwellings and size of dwellings.</a:t>
            </a: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5661660" y="3983588"/>
            <a:ext cx="30597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en-US" sz="800" i="1" dirty="0">
                <a:latin typeface="+mj-lt"/>
              </a:rPr>
              <a:t>Source: IEA Energy Efficiency Indicators, 2020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CA59DE9B-9014-8D43-ABA4-9F534990A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50825" y="669475"/>
            <a:ext cx="8642350" cy="284370"/>
          </a:xfrm>
        </p:spPr>
        <p:txBody>
          <a:bodyPr/>
          <a:lstStyle/>
          <a:p>
            <a:r>
              <a:rPr lang="en-US" dirty="0"/>
              <a:t>Residential energy consumption in IEA, 2000-2018</a:t>
            </a:r>
            <a:endParaRPr lang="en-GB" dirty="0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5828453" y="1713653"/>
            <a:ext cx="0" cy="10800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826760" y="1836812"/>
            <a:ext cx="0" cy="1764000"/>
          </a:xfrm>
          <a:prstGeom prst="straightConnector1">
            <a:avLst/>
          </a:prstGeom>
          <a:ln>
            <a:solidFill>
              <a:schemeClr val="accent5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6006466" y="1508030"/>
            <a:ext cx="528320" cy="51924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GB" sz="12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+1%</a:t>
            </a:r>
          </a:p>
        </p:txBody>
      </p:sp>
      <p:sp>
        <p:nvSpPr>
          <p:cNvPr id="23" name="Oval 22"/>
          <p:cNvSpPr/>
          <p:nvPr/>
        </p:nvSpPr>
        <p:spPr>
          <a:xfrm>
            <a:off x="6001386" y="3298732"/>
            <a:ext cx="528320" cy="519245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GB" sz="1200" b="1" dirty="0">
                <a:solidFill>
                  <a:schemeClr val="accent5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-25%</a:t>
            </a:r>
          </a:p>
        </p:txBody>
      </p:sp>
    </p:spTree>
    <p:extLst>
      <p:ext uri="{BB962C8B-B14F-4D97-AF65-F5344CB8AC3E}">
        <p14:creationId xmlns:p14="http://schemas.microsoft.com/office/powerpoint/2010/main" val="1918812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Collecting end use data and</a:t>
            </a:r>
            <a:br>
              <a:rPr lang="en-GB" dirty="0"/>
            </a:br>
            <a:r>
              <a:rPr lang="en-GB" dirty="0"/>
              <a:t>developing energy efficiency indicators</a:t>
            </a:r>
          </a:p>
        </p:txBody>
      </p:sp>
    </p:spTree>
    <p:extLst>
      <p:ext uri="{BB962C8B-B14F-4D97-AF65-F5344CB8AC3E}">
        <p14:creationId xmlns:p14="http://schemas.microsoft.com/office/powerpoint/2010/main" val="3354934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/>
          <p:cNvSpPr txBox="1"/>
          <p:nvPr/>
        </p:nvSpPr>
        <p:spPr>
          <a:xfrm>
            <a:off x="673035" y="3486175"/>
            <a:ext cx="3003303" cy="1246495"/>
          </a:xfrm>
          <a:prstGeom prst="rect">
            <a:avLst/>
          </a:prstGeom>
          <a:solidFill>
            <a:srgbClr val="EFF4FF"/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/>
              <a:t>Activity data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Population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Number of occupied dwellings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Residential floor area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Appliances stock and diffusion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3036" y="3486175"/>
            <a:ext cx="3003303" cy="1246495"/>
          </a:xfrm>
          <a:prstGeom prst="rect">
            <a:avLst/>
          </a:prstGeom>
          <a:solidFill>
            <a:srgbClr val="FBFCFF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Activity data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Population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Number of occupied dwellings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Residential floor area</a:t>
            </a:r>
          </a:p>
          <a:p>
            <a:pPr marL="285750" indent="-285750"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Appliances stock and diffusion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F3ADA1-1CDB-A04D-92B7-E1FAB14B84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Residential indicators – Energy and activity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3036" y="839737"/>
            <a:ext cx="3003303" cy="2215991"/>
          </a:xfrm>
          <a:prstGeom prst="rect">
            <a:avLst/>
          </a:prstGeom>
          <a:solidFill>
            <a:srgbClr val="EFF4FF"/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/>
              <a:t>Energy consumption data</a:t>
            </a:r>
          </a:p>
          <a:p>
            <a:pPr marL="285750" indent="-285750">
              <a:spcBef>
                <a:spcPts val="3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Space heating*</a:t>
            </a:r>
          </a:p>
          <a:p>
            <a:pPr marL="285750" indent="-285750">
              <a:spcBef>
                <a:spcPts val="3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Space cooling*</a:t>
            </a:r>
          </a:p>
          <a:p>
            <a:pPr marL="285750" indent="-285750">
              <a:spcBef>
                <a:spcPts val="3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Water heating</a:t>
            </a:r>
          </a:p>
          <a:p>
            <a:pPr marL="285750" indent="-285750">
              <a:spcBef>
                <a:spcPts val="3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Cooking</a:t>
            </a:r>
          </a:p>
          <a:p>
            <a:pPr marL="285750" indent="-285750">
              <a:spcBef>
                <a:spcPts val="3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Lighting</a:t>
            </a:r>
          </a:p>
          <a:p>
            <a:pPr marL="285750" indent="-285750">
              <a:spcBef>
                <a:spcPts val="300"/>
              </a:spcBef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Appliances energy consumption </a:t>
            </a:r>
            <a:r>
              <a:rPr lang="en-GB" sz="1000" i="1" dirty="0"/>
              <a:t>(refrigerator, freezer, cloth washer, cloth dryer, dish washer, TV, computer)</a:t>
            </a:r>
            <a:endParaRPr lang="en-GB" sz="1050" dirty="0"/>
          </a:p>
        </p:txBody>
      </p:sp>
      <p:sp>
        <p:nvSpPr>
          <p:cNvPr id="24" name="Rectangle 23"/>
          <p:cNvSpPr/>
          <p:nvPr/>
        </p:nvSpPr>
        <p:spPr>
          <a:xfrm>
            <a:off x="713900" y="3069654"/>
            <a:ext cx="292157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000" i="1" dirty="0">
                <a:latin typeface="+mj-lt"/>
              </a:rPr>
              <a:t>*: Temperature corrected, using HDD and CDD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790395" y="840867"/>
            <a:ext cx="4899018" cy="2381747"/>
            <a:chOff x="3790395" y="840867"/>
            <a:chExt cx="4899018" cy="2381747"/>
          </a:xfrm>
        </p:grpSpPr>
        <p:pic>
          <p:nvPicPr>
            <p:cNvPr id="21" name="Picture 2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634249" y="1103619"/>
              <a:ext cx="1255671" cy="83188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83957" y="2119527"/>
              <a:ext cx="847097" cy="84709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5664677" y="848044"/>
              <a:ext cx="1194500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rgbClr val="279D27"/>
                </a:buClr>
                <a:buSzPct val="90000"/>
                <a:buFont typeface="Wingdings" pitchFamily="2" charset="2"/>
                <a:buChar char="n"/>
                <a:defRPr kumimoji="1" sz="2800" b="1">
                  <a:solidFill>
                    <a:schemeClr val="bg2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279D27"/>
                </a:buClr>
                <a:buFont typeface="Wingdings" pitchFamily="2" charset="2"/>
                <a:buChar char="l"/>
                <a:defRPr kumimoji="1" sz="2400" b="1">
                  <a:solidFill>
                    <a:schemeClr val="bg2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279D27"/>
                </a:buClr>
                <a:buFont typeface="Wingdings" pitchFamily="2" charset="2"/>
                <a:buChar char="w"/>
                <a:defRPr kumimoji="1" sz="2000" b="1">
                  <a:solidFill>
                    <a:schemeClr val="bg2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itchFamily="2" charset="2"/>
                <a:defRPr kumimoji="1" sz="2000" b="1">
                  <a:solidFill>
                    <a:srgbClr val="017898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050" b="0" i="1" dirty="0">
                  <a:solidFill>
                    <a:schemeClr val="tx1"/>
                  </a:solidFill>
                  <a:latin typeface="+mn-lt"/>
                </a:rPr>
                <a:t>Space cooling</a:t>
              </a: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4994346" y="2966624"/>
              <a:ext cx="102631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279D27"/>
                </a:buClr>
                <a:buSzPct val="90000"/>
                <a:buFont typeface="Wingdings" pitchFamily="2" charset="2"/>
                <a:buChar char="n"/>
                <a:defRPr kumimoji="1" sz="2800" b="1">
                  <a:solidFill>
                    <a:schemeClr val="bg2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279D27"/>
                </a:buClr>
                <a:buFont typeface="Wingdings" pitchFamily="2" charset="2"/>
                <a:buChar char="l"/>
                <a:defRPr kumimoji="1" sz="2400" b="1">
                  <a:solidFill>
                    <a:schemeClr val="bg2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279D27"/>
                </a:buClr>
                <a:buFont typeface="Wingdings" pitchFamily="2" charset="2"/>
                <a:buChar char="w"/>
                <a:defRPr kumimoji="1" sz="2000" b="1">
                  <a:solidFill>
                    <a:schemeClr val="bg2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itchFamily="2" charset="2"/>
                <a:defRPr kumimoji="1" sz="2000" b="1">
                  <a:solidFill>
                    <a:srgbClr val="017898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050" b="0" i="1" dirty="0">
                  <a:solidFill>
                    <a:schemeClr val="tx1"/>
                  </a:solidFill>
                  <a:latin typeface="+mn-lt"/>
                </a:rPr>
                <a:t>Cooking</a:t>
              </a:r>
            </a:p>
          </p:txBody>
        </p:sp>
        <p:sp>
          <p:nvSpPr>
            <p:cNvPr id="41" name="Left Brace 40"/>
            <p:cNvSpPr/>
            <p:nvPr/>
          </p:nvSpPr>
          <p:spPr>
            <a:xfrm>
              <a:off x="3790395" y="928325"/>
              <a:ext cx="393700" cy="2193773"/>
            </a:xfrm>
            <a:prstGeom prst="leftBrace">
              <a:avLst>
                <a:gd name="adj1" fmla="val 8333"/>
                <a:gd name="adj2" fmla="val 29850"/>
              </a:avLst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5" name="Picture 2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439749" y="1099761"/>
              <a:ext cx="941328" cy="84291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4313006" y="849703"/>
              <a:ext cx="1194500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rgbClr val="279D27"/>
                </a:buClr>
                <a:buSzPct val="90000"/>
                <a:buFont typeface="Wingdings" pitchFamily="2" charset="2"/>
                <a:buChar char="n"/>
                <a:defRPr kumimoji="1" sz="2800" b="1">
                  <a:solidFill>
                    <a:schemeClr val="bg2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279D27"/>
                </a:buClr>
                <a:buFont typeface="Wingdings" pitchFamily="2" charset="2"/>
                <a:buChar char="l"/>
                <a:defRPr kumimoji="1" sz="2400" b="1">
                  <a:solidFill>
                    <a:schemeClr val="bg2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279D27"/>
                </a:buClr>
                <a:buFont typeface="Wingdings" pitchFamily="2" charset="2"/>
                <a:buChar char="w"/>
                <a:defRPr kumimoji="1" sz="2000" b="1">
                  <a:solidFill>
                    <a:schemeClr val="bg2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itchFamily="2" charset="2"/>
                <a:defRPr kumimoji="1" sz="2000" b="1">
                  <a:solidFill>
                    <a:srgbClr val="017898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050" b="0" i="1" dirty="0">
                  <a:solidFill>
                    <a:schemeClr val="tx1"/>
                  </a:solidFill>
                  <a:latin typeface="+mn-lt"/>
                </a:rPr>
                <a:t>Space heating</a:t>
              </a:r>
            </a:p>
          </p:txBody>
        </p:sp>
        <p:pic>
          <p:nvPicPr>
            <p:cNvPr id="27" name="Picture 2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59067" y="1087385"/>
              <a:ext cx="1130821" cy="84811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7143092" y="840867"/>
              <a:ext cx="1194500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rgbClr val="279D27"/>
                </a:buClr>
                <a:buSzPct val="90000"/>
                <a:buFont typeface="Wingdings" pitchFamily="2" charset="2"/>
                <a:buChar char="n"/>
                <a:defRPr kumimoji="1" sz="2800" b="1">
                  <a:solidFill>
                    <a:schemeClr val="bg2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279D27"/>
                </a:buClr>
                <a:buFont typeface="Wingdings" pitchFamily="2" charset="2"/>
                <a:buChar char="l"/>
                <a:defRPr kumimoji="1" sz="2400" b="1">
                  <a:solidFill>
                    <a:schemeClr val="bg2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279D27"/>
                </a:buClr>
                <a:buFont typeface="Wingdings" pitchFamily="2" charset="2"/>
                <a:buChar char="w"/>
                <a:defRPr kumimoji="1" sz="2000" b="1">
                  <a:solidFill>
                    <a:schemeClr val="bg2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itchFamily="2" charset="2"/>
                <a:defRPr kumimoji="1" sz="2000" b="1">
                  <a:solidFill>
                    <a:srgbClr val="017898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050" b="0" i="1" dirty="0">
                  <a:solidFill>
                    <a:schemeClr val="tx1"/>
                  </a:solidFill>
                  <a:latin typeface="+mn-lt"/>
                </a:rPr>
                <a:t>Water heating</a:t>
              </a:r>
            </a:p>
          </p:txBody>
        </p:sp>
        <p:pic>
          <p:nvPicPr>
            <p:cNvPr id="31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178004" y="2119527"/>
              <a:ext cx="1132230" cy="84917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Rectangle 31"/>
            <p:cNvSpPr>
              <a:spLocks noChangeArrowheads="1"/>
            </p:cNvSpPr>
            <p:nvPr/>
          </p:nvSpPr>
          <p:spPr bwMode="auto">
            <a:xfrm>
              <a:off x="6230959" y="2968698"/>
              <a:ext cx="102631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279D27"/>
                </a:buClr>
                <a:buSzPct val="90000"/>
                <a:buFont typeface="Wingdings" pitchFamily="2" charset="2"/>
                <a:buChar char="n"/>
                <a:defRPr kumimoji="1" sz="2800" b="1">
                  <a:solidFill>
                    <a:schemeClr val="bg2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279D27"/>
                </a:buClr>
                <a:buFont typeface="Wingdings" pitchFamily="2" charset="2"/>
                <a:buChar char="l"/>
                <a:defRPr kumimoji="1" sz="2400" b="1">
                  <a:solidFill>
                    <a:schemeClr val="bg2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279D27"/>
                </a:buClr>
                <a:buFont typeface="Wingdings" pitchFamily="2" charset="2"/>
                <a:buChar char="w"/>
                <a:defRPr kumimoji="1" sz="2000" b="1">
                  <a:solidFill>
                    <a:schemeClr val="bg2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itchFamily="2" charset="2"/>
                <a:defRPr kumimoji="1" sz="2000" b="1">
                  <a:solidFill>
                    <a:srgbClr val="017898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050" b="0" i="1" dirty="0">
                  <a:solidFill>
                    <a:schemeClr val="tx1"/>
                  </a:solidFill>
                  <a:latin typeface="+mn-lt"/>
                </a:rPr>
                <a:t>Lighting</a:t>
              </a:r>
            </a:p>
          </p:txBody>
        </p:sp>
        <p:pic>
          <p:nvPicPr>
            <p:cNvPr id="43" name="Picture 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57184" y="2119527"/>
              <a:ext cx="1132229" cy="84917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 43"/>
            <p:cNvSpPr>
              <a:spLocks noChangeArrowheads="1"/>
            </p:cNvSpPr>
            <p:nvPr/>
          </p:nvSpPr>
          <p:spPr bwMode="auto">
            <a:xfrm>
              <a:off x="7610139" y="2968698"/>
              <a:ext cx="102631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rgbClr val="279D27"/>
                </a:buClr>
                <a:buSzPct val="90000"/>
                <a:buFont typeface="Wingdings" pitchFamily="2" charset="2"/>
                <a:buChar char="n"/>
                <a:defRPr kumimoji="1" sz="2800" b="1">
                  <a:solidFill>
                    <a:schemeClr val="bg2"/>
                  </a:solidFill>
                  <a:latin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rgbClr val="279D27"/>
                </a:buClr>
                <a:buFont typeface="Wingdings" pitchFamily="2" charset="2"/>
                <a:buChar char="l"/>
                <a:defRPr kumimoji="1" sz="2400" b="1">
                  <a:solidFill>
                    <a:schemeClr val="bg2"/>
                  </a:solidFill>
                  <a:latin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279D27"/>
                </a:buClr>
                <a:buFont typeface="Wingdings" pitchFamily="2" charset="2"/>
                <a:buChar char="w"/>
                <a:defRPr kumimoji="1" sz="2000" b="1">
                  <a:solidFill>
                    <a:schemeClr val="bg2"/>
                  </a:solidFill>
                  <a:latin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F9900"/>
                </a:buClr>
                <a:buFont typeface="Wingdings" pitchFamily="2" charset="2"/>
                <a:defRPr kumimoji="1" sz="2000" b="1">
                  <a:solidFill>
                    <a:srgbClr val="017898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9900"/>
                </a:buClr>
                <a:buFont typeface="Wingdings" pitchFamily="2" charset="2"/>
                <a:buChar char=""/>
                <a:defRPr kumimoji="1" sz="2000" b="1">
                  <a:solidFill>
                    <a:srgbClr val="017898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050" b="0" i="1" dirty="0">
                  <a:solidFill>
                    <a:schemeClr val="tx1"/>
                  </a:solidFill>
                  <a:latin typeface="+mn-lt"/>
                </a:rPr>
                <a:t>Appliances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9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 descr="http://mt-st.rfclipart.com/image/big/15-66-b9/domestic-appliances-icons-Download-Royalty-free-Vector-File-EPS-90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083" y="3650515"/>
            <a:ext cx="1209370" cy="8187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http://hardwoodfloorsmag.com/editors/uploads/ATFA%20wood%20floor%20of%20the%20year%20Queensland%20Timber%20Flooring%20residentia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648" y="3682102"/>
            <a:ext cx="1007820" cy="7555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9" descr="Afficher l'image d'orig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7000" y="2728247"/>
            <a:ext cx="1125350" cy="8423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Résultat de recherche d'images pour &quot;blocks of houses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503" y="2720569"/>
            <a:ext cx="1292189" cy="8576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F3ADA1-1CDB-A04D-92B7-E1FAB14B84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Residential indicators – Energy and activity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3035" y="839737"/>
            <a:ext cx="3003303" cy="2217600"/>
          </a:xfrm>
          <a:prstGeom prst="rect">
            <a:avLst/>
          </a:prstGeom>
          <a:solidFill>
            <a:srgbClr val="FBFCFF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>
                <a:solidFill>
                  <a:schemeClr val="bg1">
                    <a:lumMod val="50000"/>
                  </a:schemeClr>
                </a:solidFill>
              </a:rPr>
              <a:t>Energy consumption data</a:t>
            </a:r>
          </a:p>
          <a:p>
            <a:pPr marL="285750" indent="-285750">
              <a:spcBef>
                <a:spcPts val="3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Space heating*</a:t>
            </a:r>
          </a:p>
          <a:p>
            <a:pPr marL="285750" indent="-285750">
              <a:spcBef>
                <a:spcPts val="3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Space cooling*</a:t>
            </a:r>
          </a:p>
          <a:p>
            <a:pPr marL="285750" indent="-285750">
              <a:spcBef>
                <a:spcPts val="3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Water heating</a:t>
            </a:r>
          </a:p>
          <a:p>
            <a:pPr marL="285750" indent="-285750">
              <a:spcBef>
                <a:spcPts val="3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Cooking</a:t>
            </a:r>
          </a:p>
          <a:p>
            <a:pPr marL="285750" indent="-285750">
              <a:spcBef>
                <a:spcPts val="3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Lighting</a:t>
            </a:r>
          </a:p>
          <a:p>
            <a:pPr marL="285750" indent="-285750">
              <a:spcBef>
                <a:spcPts val="3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chemeClr val="bg1">
                    <a:lumMod val="50000"/>
                  </a:schemeClr>
                </a:solidFill>
              </a:rPr>
              <a:t>Appliances energy consumption </a:t>
            </a:r>
            <a:r>
              <a:rPr lang="en-GB" sz="1000" i="1" dirty="0">
                <a:solidFill>
                  <a:schemeClr val="bg1">
                    <a:lumMod val="50000"/>
                  </a:schemeClr>
                </a:solidFill>
              </a:rPr>
              <a:t>(refrigerator, freezer, cloth washer, cloth dryer, dish washer, TV, computer)</a:t>
            </a:r>
            <a:endParaRPr lang="en-GB" sz="105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3035" y="3486176"/>
            <a:ext cx="3003303" cy="1246495"/>
          </a:xfrm>
          <a:prstGeom prst="rect">
            <a:avLst/>
          </a:prstGeom>
          <a:solidFill>
            <a:srgbClr val="EFF4FF"/>
          </a:solidFill>
          <a:ln w="12700"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sz="1400" b="1" dirty="0"/>
              <a:t>Activity data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Population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Number of occupied dwellings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Residential floor area</a:t>
            </a: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GB" sz="1400" dirty="0"/>
              <a:t>Appliances stock and diffusion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375001" y="4437668"/>
            <a:ext cx="108854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rgbClr val="279D27"/>
              </a:buClr>
              <a:buSzPct val="90000"/>
              <a:buFont typeface="Wingdings" pitchFamily="2" charset="2"/>
              <a:buChar char="n"/>
              <a:defRPr kumimoji="1" sz="2800" b="1">
                <a:solidFill>
                  <a:schemeClr val="bg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279D27"/>
              </a:buClr>
              <a:buFont typeface="Wingdings" pitchFamily="2" charset="2"/>
              <a:buChar char="l"/>
              <a:defRPr kumimoji="1" sz="2400" b="1">
                <a:solidFill>
                  <a:schemeClr val="bg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279D27"/>
              </a:buClr>
              <a:buFont typeface="Wingdings" pitchFamily="2" charset="2"/>
              <a:buChar char="w"/>
              <a:defRPr kumimoji="1" sz="20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itchFamily="2" charset="2"/>
              <a:defRPr kumimoji="1" sz="2000" b="1">
                <a:solidFill>
                  <a:srgbClr val="017898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050" b="0" i="1" dirty="0">
                <a:solidFill>
                  <a:schemeClr val="tx1"/>
                </a:solidFill>
                <a:latin typeface="+mn-lt"/>
              </a:rPr>
              <a:t>Residential floor area</a:t>
            </a: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4526516" y="2470971"/>
            <a:ext cx="1026319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279D27"/>
              </a:buClr>
              <a:buSzPct val="90000"/>
              <a:buFont typeface="Wingdings" pitchFamily="2" charset="2"/>
              <a:buChar char="n"/>
              <a:defRPr kumimoji="1" sz="2800" b="1">
                <a:solidFill>
                  <a:schemeClr val="bg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279D27"/>
              </a:buClr>
              <a:buFont typeface="Wingdings" pitchFamily="2" charset="2"/>
              <a:buChar char="l"/>
              <a:defRPr kumimoji="1" sz="2400" b="1">
                <a:solidFill>
                  <a:schemeClr val="bg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279D27"/>
              </a:buClr>
              <a:buFont typeface="Wingdings" pitchFamily="2" charset="2"/>
              <a:buChar char="w"/>
              <a:defRPr kumimoji="1" sz="20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itchFamily="2" charset="2"/>
              <a:defRPr kumimoji="1" sz="2000" b="1">
                <a:solidFill>
                  <a:srgbClr val="017898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050" b="0" i="1" dirty="0">
                <a:solidFill>
                  <a:schemeClr val="tx1"/>
                </a:solidFill>
                <a:latin typeface="+mn-lt"/>
              </a:rPr>
              <a:t>Population</a:t>
            </a: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6970347" y="4469255"/>
            <a:ext cx="1458844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279D27"/>
              </a:buClr>
              <a:buSzPct val="90000"/>
              <a:buFont typeface="Wingdings" pitchFamily="2" charset="2"/>
              <a:buChar char="n"/>
              <a:defRPr kumimoji="1" sz="2800" b="1">
                <a:solidFill>
                  <a:schemeClr val="bg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279D27"/>
              </a:buClr>
              <a:buFont typeface="Wingdings" pitchFamily="2" charset="2"/>
              <a:buChar char="l"/>
              <a:defRPr kumimoji="1" sz="2400" b="1">
                <a:solidFill>
                  <a:schemeClr val="bg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279D27"/>
              </a:buClr>
              <a:buFont typeface="Wingdings" pitchFamily="2" charset="2"/>
              <a:buChar char="w"/>
              <a:defRPr kumimoji="1" sz="20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itchFamily="2" charset="2"/>
              <a:defRPr kumimoji="1" sz="2000" b="1">
                <a:solidFill>
                  <a:srgbClr val="017898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050" b="0" i="1" dirty="0">
                <a:solidFill>
                  <a:schemeClr val="tx1"/>
                </a:solidFill>
                <a:latin typeface="+mn-lt"/>
              </a:rPr>
              <a:t>Appliances stock</a:t>
            </a:r>
            <a:br>
              <a:rPr kumimoji="0" lang="en-US" altLang="en-US" sz="1050" b="0" i="1" dirty="0">
                <a:solidFill>
                  <a:schemeClr val="tx1"/>
                </a:solidFill>
                <a:latin typeface="+mn-lt"/>
              </a:rPr>
            </a:br>
            <a:r>
              <a:rPr kumimoji="0" lang="en-US" altLang="en-US" sz="1050" b="0" i="1" dirty="0">
                <a:solidFill>
                  <a:schemeClr val="tx1"/>
                </a:solidFill>
                <a:latin typeface="+mn-lt"/>
              </a:rPr>
              <a:t>and diffusion 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6322893" y="2303272"/>
            <a:ext cx="1026319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279D27"/>
              </a:buClr>
              <a:buSzPct val="90000"/>
              <a:buFont typeface="Wingdings" pitchFamily="2" charset="2"/>
              <a:buChar char="n"/>
              <a:defRPr kumimoji="1" sz="2800" b="1">
                <a:solidFill>
                  <a:schemeClr val="bg2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279D27"/>
              </a:buClr>
              <a:buFont typeface="Wingdings" pitchFamily="2" charset="2"/>
              <a:buChar char="l"/>
              <a:defRPr kumimoji="1" sz="2400" b="1">
                <a:solidFill>
                  <a:schemeClr val="bg2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279D27"/>
              </a:buClr>
              <a:buFont typeface="Wingdings" pitchFamily="2" charset="2"/>
              <a:buChar char="w"/>
              <a:defRPr kumimoji="1" sz="2000" b="1">
                <a:solidFill>
                  <a:schemeClr val="bg2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F9900"/>
              </a:buClr>
              <a:buFont typeface="Wingdings" pitchFamily="2" charset="2"/>
              <a:defRPr kumimoji="1" sz="2000" b="1">
                <a:solidFill>
                  <a:srgbClr val="017898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9900"/>
              </a:buClr>
              <a:buFont typeface="Wingdings" pitchFamily="2" charset="2"/>
              <a:buChar char=""/>
              <a:defRPr kumimoji="1" sz="2000" b="1">
                <a:solidFill>
                  <a:srgbClr val="017898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050" b="0" i="1" dirty="0">
                <a:solidFill>
                  <a:schemeClr val="tx1"/>
                </a:solidFill>
                <a:latin typeface="+mn-lt"/>
              </a:rPr>
              <a:t>Occupied dwellings</a:t>
            </a:r>
          </a:p>
        </p:txBody>
      </p:sp>
      <p:sp>
        <p:nvSpPr>
          <p:cNvPr id="31" name="Left Brace 30"/>
          <p:cNvSpPr/>
          <p:nvPr/>
        </p:nvSpPr>
        <p:spPr>
          <a:xfrm>
            <a:off x="3787598" y="2470971"/>
            <a:ext cx="393700" cy="2382196"/>
          </a:xfrm>
          <a:prstGeom prst="leftBrace">
            <a:avLst>
              <a:gd name="adj1" fmla="val 8333"/>
              <a:gd name="adj2" fmla="val 60734"/>
            </a:avLst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713900" y="3069654"/>
            <a:ext cx="292157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10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*: Temperature corrected, using HDD and CDD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7334" y="4802297"/>
            <a:ext cx="7777626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Icon credits: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agus</a:t>
            </a: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raharjo</a:t>
            </a: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(creative commons)</a:t>
            </a:r>
          </a:p>
        </p:txBody>
      </p:sp>
    </p:spTree>
    <p:extLst>
      <p:ext uri="{BB962C8B-B14F-4D97-AF65-F5344CB8AC3E}">
        <p14:creationId xmlns:p14="http://schemas.microsoft.com/office/powerpoint/2010/main" val="3079412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F3ADA1-1CDB-A04D-92B7-E1FAB14B84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1800" dirty="0"/>
              <a:t>Occupied dwellings </a:t>
            </a:r>
            <a:r>
              <a:rPr lang="en-US" sz="1800" i="1" dirty="0"/>
              <a:t>vs</a:t>
            </a:r>
            <a:r>
              <a:rPr lang="en-US" sz="1800" dirty="0"/>
              <a:t> total dwellings</a:t>
            </a:r>
            <a:endParaRPr lang="en-GB" sz="1800" dirty="0"/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599367" y="3674279"/>
            <a:ext cx="2056884" cy="37093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1600" dirty="0"/>
              <a:t>Primary residences</a:t>
            </a:r>
            <a:endParaRPr lang="en-GB" sz="1600" dirty="0"/>
          </a:p>
        </p:txBody>
      </p:sp>
      <p:pic>
        <p:nvPicPr>
          <p:cNvPr id="26" name="Picture 2" descr="Image associé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04"/>
          <a:stretch/>
        </p:blipFill>
        <p:spPr bwMode="auto">
          <a:xfrm>
            <a:off x="3100441" y="1881618"/>
            <a:ext cx="2873824" cy="16983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Résultat de recherche d'images pour &quot;blocks of houses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00" y="1881619"/>
            <a:ext cx="2558706" cy="16983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8" descr="Résultat de recherche d'images pour &quot;vacation homes countryside&quot;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26"/>
          <a:stretch/>
        </p:blipFill>
        <p:spPr bwMode="auto">
          <a:xfrm flipH="1">
            <a:off x="6228000" y="1881617"/>
            <a:ext cx="2605783" cy="16983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 Placeholder 2"/>
          <p:cNvSpPr txBox="1">
            <a:spLocks/>
          </p:cNvSpPr>
          <p:nvPr/>
        </p:nvSpPr>
        <p:spPr>
          <a:xfrm>
            <a:off x="3355534" y="3674279"/>
            <a:ext cx="2363637" cy="3709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16000" indent="-216000" algn="l" defTabSz="914400" rtl="0" eaLnBrk="1" latinLnBrk="0" hangingPunct="1">
              <a:spcBef>
                <a:spcPts val="2200"/>
              </a:spcBef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180000" algn="l" defTabSz="914400" rtl="0" eaLnBrk="1" latinLnBrk="0" hangingPunct="1">
              <a:spcBef>
                <a:spcPts val="500"/>
              </a:spcBef>
              <a:buClr>
                <a:schemeClr val="bg1">
                  <a:lumMod val="65000"/>
                </a:schemeClr>
              </a:buClr>
              <a:buSzPct val="100000"/>
              <a:buFont typeface="Segoe UI" panose="020B0502040204020203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180000" algn="l" defTabSz="914400" rtl="0" eaLnBrk="1" latinLnBrk="0" hangingPunct="1"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Segoe UI" panose="020B0502040204020203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∙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▫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r>
              <a:rPr lang="en-US" sz="1600" dirty="0"/>
              <a:t>Unoccupied dwellings</a:t>
            </a:r>
            <a:endParaRPr lang="en-GB" sz="1600" dirty="0"/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6452588" y="3673751"/>
            <a:ext cx="2156603" cy="3719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16000" indent="-216000" algn="l" defTabSz="914400" rtl="0" eaLnBrk="1" latinLnBrk="0" hangingPunct="1">
              <a:spcBef>
                <a:spcPts val="2200"/>
              </a:spcBef>
              <a:buClr>
                <a:schemeClr val="bg1">
                  <a:lumMod val="65000"/>
                </a:schemeClr>
              </a:buClr>
              <a:buSzPct val="100000"/>
              <a:buFont typeface="Calibri" panose="020F050202020403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0000" indent="-180000" algn="l" defTabSz="914400" rtl="0" eaLnBrk="1" latinLnBrk="0" hangingPunct="1">
              <a:spcBef>
                <a:spcPts val="500"/>
              </a:spcBef>
              <a:buClr>
                <a:schemeClr val="bg1">
                  <a:lumMod val="65000"/>
                </a:schemeClr>
              </a:buClr>
              <a:buSzPct val="100000"/>
              <a:buFont typeface="Segoe UI" panose="020B0502040204020203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56000" indent="-180000" algn="l" defTabSz="914400" rtl="0" eaLnBrk="1" latinLnBrk="0" hangingPunct="1"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Segoe UI" panose="020B0502040204020203" pitchFamily="34" charset="0"/>
              <a:buChar char="-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∙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▫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Calibri" panose="020F0502020204030204" pitchFamily="34" charset="0"/>
              <a:buNone/>
            </a:pPr>
            <a:r>
              <a:rPr lang="en-US" sz="1600" dirty="0"/>
              <a:t>Vacation homes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993432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Chart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5044581"/>
              </p:ext>
            </p:extLst>
          </p:nvPr>
        </p:nvGraphicFramePr>
        <p:xfrm>
          <a:off x="443924" y="1000403"/>
          <a:ext cx="5393510" cy="3069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What drives the residential energy consumption?</a:t>
            </a:r>
            <a:endParaRPr lang="en-GB" dirty="0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CA59DE9B-9014-8D43-ABA4-9F534990A56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50825" y="669475"/>
            <a:ext cx="5568691" cy="28437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  <a:defRPr lang="en-GB" sz="96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200" dirty="0"/>
              <a:t>Drivers of residential energy consumption, New Zealand, 2000-2020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9260" y="4003873"/>
            <a:ext cx="305975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800" i="1" dirty="0">
                <a:latin typeface="+mj-lt"/>
              </a:rPr>
              <a:t>Source: IEA Energy Efficiency Indicators, 2021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318" y="4379883"/>
            <a:ext cx="8642350" cy="434767"/>
          </a:xfrm>
        </p:spPr>
        <p:txBody>
          <a:bodyPr lIns="0" tIns="0" rIns="0" bIns="72000" anchor="ctr">
            <a:noAutofit/>
          </a:bodyPr>
          <a:lstStyle/>
          <a:p>
            <a:r>
              <a:rPr lang="en-US" dirty="0"/>
              <a:t>Decomposition analysis from detailed end use and activity data gives the respective impact of key drivers of residential energy consumption, and providing key insights for policy design.</a:t>
            </a:r>
            <a:endParaRPr lang="en-GB" dirty="0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A59DE9B-9014-8D43-ABA4-9F534990A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9516" y="669474"/>
            <a:ext cx="3065404" cy="280716"/>
          </a:xfrm>
        </p:spPr>
        <p:txBody>
          <a:bodyPr lIns="36000" rIns="36000"/>
          <a:lstStyle/>
          <a:p>
            <a:r>
              <a:rPr lang="en-GB" b="0" dirty="0"/>
              <a:t>Kaya-like equation</a:t>
            </a:r>
            <a:endParaRPr lang="en-GB" sz="105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269095" y="2085984"/>
                <a:ext cx="2007344" cy="7034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GB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GB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  <m:sup/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095" y="2085984"/>
                <a:ext cx="2007344" cy="7034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6026552" y="1367875"/>
            <a:ext cx="1075932" cy="800367"/>
            <a:chOff x="763490" y="1361165"/>
            <a:chExt cx="1075932" cy="800367"/>
          </a:xfrm>
        </p:grpSpPr>
        <p:sp>
          <p:nvSpPr>
            <p:cNvPr id="14" name="TextBox 13"/>
            <p:cNvSpPr txBox="1"/>
            <p:nvPr/>
          </p:nvSpPr>
          <p:spPr>
            <a:xfrm>
              <a:off x="763490" y="1361165"/>
              <a:ext cx="107593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44FF"/>
                </a:buClr>
              </a:pPr>
              <a:r>
                <a:rPr lang="en-GB" sz="1100" dirty="0"/>
                <a:t>Energy consumption</a:t>
              </a:r>
            </a:p>
          </p:txBody>
        </p:sp>
        <p:cxnSp>
          <p:nvCxnSpPr>
            <p:cNvPr id="15" name="Curved Connector 14"/>
            <p:cNvCxnSpPr>
              <a:stCxn id="14" idx="2"/>
            </p:cNvCxnSpPr>
            <p:nvPr/>
          </p:nvCxnSpPr>
          <p:spPr>
            <a:xfrm rot="5400000">
              <a:off x="1022157" y="1882233"/>
              <a:ext cx="369480" cy="189118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7285653" y="1275278"/>
            <a:ext cx="1310188" cy="718350"/>
            <a:chOff x="2453016" y="1364767"/>
            <a:chExt cx="1310188" cy="718350"/>
          </a:xfrm>
        </p:grpSpPr>
        <p:sp>
          <p:nvSpPr>
            <p:cNvPr id="21" name="TextBox 20"/>
            <p:cNvSpPr txBox="1"/>
            <p:nvPr/>
          </p:nvSpPr>
          <p:spPr>
            <a:xfrm>
              <a:off x="2453016" y="1364767"/>
              <a:ext cx="1310188" cy="423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44FF"/>
                </a:buClr>
              </a:pPr>
              <a:r>
                <a:rPr lang="en-GB" sz="1100" dirty="0"/>
                <a:t>Energy efficiency</a:t>
              </a:r>
            </a:p>
            <a:p>
              <a:pPr algn="ctr">
                <a:buClr>
                  <a:srgbClr val="0044FF"/>
                </a:buClr>
              </a:pPr>
              <a:r>
                <a:rPr lang="en-GB" sz="1000" dirty="0"/>
                <a:t>(energy / activity)</a:t>
              </a:r>
            </a:p>
          </p:txBody>
        </p:sp>
        <p:cxnSp>
          <p:nvCxnSpPr>
            <p:cNvPr id="23" name="Curved Connector 22"/>
            <p:cNvCxnSpPr/>
            <p:nvPr/>
          </p:nvCxnSpPr>
          <p:spPr>
            <a:xfrm rot="5400000">
              <a:off x="2483172" y="1816093"/>
              <a:ext cx="302852" cy="231196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025952" y="2754750"/>
            <a:ext cx="2038350" cy="827367"/>
            <a:chOff x="1390650" y="2802731"/>
            <a:chExt cx="2038350" cy="827367"/>
          </a:xfrm>
        </p:grpSpPr>
        <p:sp>
          <p:nvSpPr>
            <p:cNvPr id="25" name="TextBox 24"/>
            <p:cNvSpPr txBox="1"/>
            <p:nvPr/>
          </p:nvSpPr>
          <p:spPr>
            <a:xfrm>
              <a:off x="1390650" y="3206905"/>
              <a:ext cx="2038350" cy="423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44FF"/>
                </a:buClr>
              </a:pPr>
              <a:r>
                <a:rPr lang="en-GB" sz="1100" dirty="0"/>
                <a:t>Economic structure</a:t>
              </a:r>
            </a:p>
            <a:p>
              <a:pPr algn="ctr">
                <a:buClr>
                  <a:srgbClr val="0044FF"/>
                </a:buClr>
              </a:pPr>
              <a:r>
                <a:rPr lang="en-GB" sz="1000" dirty="0"/>
                <a:t>(sectoral activity / total activity)</a:t>
              </a:r>
            </a:p>
          </p:txBody>
        </p:sp>
        <p:cxnSp>
          <p:nvCxnSpPr>
            <p:cNvPr id="26" name="Curved Connector 25"/>
            <p:cNvCxnSpPr/>
            <p:nvPr/>
          </p:nvCxnSpPr>
          <p:spPr>
            <a:xfrm rot="5400000" flipH="1" flipV="1">
              <a:off x="2800598" y="2851803"/>
              <a:ext cx="404174" cy="306029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7942092" y="2604897"/>
            <a:ext cx="899160" cy="739891"/>
            <a:chOff x="3348309" y="2659528"/>
            <a:chExt cx="899160" cy="739891"/>
          </a:xfrm>
        </p:grpSpPr>
        <p:sp>
          <p:nvSpPr>
            <p:cNvPr id="28" name="TextBox 27"/>
            <p:cNvSpPr txBox="1"/>
            <p:nvPr/>
          </p:nvSpPr>
          <p:spPr>
            <a:xfrm>
              <a:off x="3348309" y="2968532"/>
              <a:ext cx="89916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44FF"/>
                </a:buClr>
              </a:pPr>
              <a:r>
                <a:rPr lang="en-GB" sz="1100" dirty="0"/>
                <a:t>Total activity</a:t>
              </a:r>
            </a:p>
          </p:txBody>
        </p:sp>
        <p:cxnSp>
          <p:nvCxnSpPr>
            <p:cNvPr id="29" name="Curved Connector 28"/>
            <p:cNvCxnSpPr>
              <a:stCxn id="28" idx="0"/>
            </p:cNvCxnSpPr>
            <p:nvPr/>
          </p:nvCxnSpPr>
          <p:spPr>
            <a:xfrm rot="16200000" flipV="1">
              <a:off x="3551287" y="2721930"/>
              <a:ext cx="309004" cy="184200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468268" y="3796334"/>
                <a:ext cx="227043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r"/>
                <a:r>
                  <a:rPr lang="en-GB" sz="1050" dirty="0">
                    <a:solidFill>
                      <a:srgbClr val="000000"/>
                    </a:solidFill>
                  </a:rPr>
                  <a:t>for each end use </a:t>
                </a:r>
                <a14:m>
                  <m:oMath xmlns:m="http://schemas.openxmlformats.org/officeDocument/2006/math">
                    <m:r>
                      <a:rPr lang="en-GB" sz="1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1050" dirty="0">
                    <a:solidFill>
                      <a:srgbClr val="000000"/>
                    </a:solidFill>
                  </a:rPr>
                  <a:t> and for each fuel </a:t>
                </a:r>
                <a14:m>
                  <m:oMath xmlns:m="http://schemas.openxmlformats.org/officeDocument/2006/math">
                    <m:r>
                      <a:rPr lang="en-GB" sz="11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endParaRPr lang="en-GB" sz="110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8268" y="3796334"/>
                <a:ext cx="2270430" cy="169277"/>
              </a:xfrm>
              <a:prstGeom prst="rect">
                <a:avLst/>
              </a:prstGeom>
              <a:blipFill>
                <a:blip r:embed="rId5"/>
                <a:stretch>
                  <a:fillRect l="-2681" t="-21429" r="-2681" b="-428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3079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Decomposition analysis for the residential sector</a:t>
            </a:r>
            <a:endParaRPr lang="en-GB" dirty="0"/>
          </a:p>
        </p:txBody>
      </p:sp>
      <p:sp>
        <p:nvSpPr>
          <p:cNvPr id="22" name="Rectangle 21"/>
          <p:cNvSpPr/>
          <p:nvPr/>
        </p:nvSpPr>
        <p:spPr>
          <a:xfrm>
            <a:off x="7337724" y="3860962"/>
            <a:ext cx="14287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en-US" sz="800" i="1" dirty="0">
                <a:latin typeface="+mj-lt"/>
              </a:rPr>
              <a:t>Source: IEA Energy Efficiency Indicators, 2021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88"/>
          <a:stretch/>
        </p:blipFill>
        <p:spPr bwMode="auto">
          <a:xfrm>
            <a:off x="1679478" y="971862"/>
            <a:ext cx="5550830" cy="3306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A59DE9B-9014-8D43-ABA4-9F534990A56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50825" y="669475"/>
            <a:ext cx="8640927" cy="28437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  <a:defRPr lang="en-GB" sz="96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1200" dirty="0"/>
              <a:t>Factors of activity, structure and efficiency effects for each residential end use in our decomposition analysis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318" y="4379883"/>
            <a:ext cx="8642350" cy="434767"/>
          </a:xfrm>
        </p:spPr>
        <p:txBody>
          <a:bodyPr lIns="0" tIns="0" rIns="0" bIns="72000" anchor="ctr">
            <a:noAutofit/>
          </a:bodyPr>
          <a:lstStyle/>
          <a:p>
            <a:r>
              <a:rPr lang="en-US" dirty="0"/>
              <a:t>Activity is tracked though population, number of dwellings, residential floor area, and appliances stock.</a:t>
            </a:r>
            <a:br>
              <a:rPr lang="en-US" dirty="0"/>
            </a:br>
            <a:r>
              <a:rPr lang="en-US" dirty="0"/>
              <a:t>Various indicators can be build, but one needs to choose carefully the most relevant.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1540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20799-DDA0-E044-AD0D-BF40128F1D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How to collect data on residential buildings?</a:t>
            </a:r>
          </a:p>
        </p:txBody>
      </p:sp>
    </p:spTree>
    <p:extLst>
      <p:ext uri="{BB962C8B-B14F-4D97-AF65-F5344CB8AC3E}">
        <p14:creationId xmlns:p14="http://schemas.microsoft.com/office/powerpoint/2010/main" val="2772948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Methods to collect residential end-use and activity data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5" y="4450327"/>
            <a:ext cx="8642350" cy="364323"/>
          </a:xfrm>
        </p:spPr>
        <p:txBody>
          <a:bodyPr rIns="0"/>
          <a:lstStyle/>
          <a:p>
            <a:r>
              <a:rPr lang="en-US" dirty="0"/>
              <a:t>Always check what data may be available in other institutions and</a:t>
            </a:r>
            <a:br>
              <a:rPr lang="en-US" dirty="0"/>
            </a:br>
            <a:r>
              <a:rPr lang="en-US" dirty="0"/>
              <a:t>how to complete existing data collection, before setting a new one up.</a:t>
            </a:r>
            <a:endParaRPr lang="en-GB" dirty="0"/>
          </a:p>
        </p:txBody>
      </p:sp>
      <p:sp>
        <p:nvSpPr>
          <p:cNvPr id="54" name="Rectangle 53"/>
          <p:cNvSpPr/>
          <p:nvPr/>
        </p:nvSpPr>
        <p:spPr>
          <a:xfrm>
            <a:off x="157334" y="4814996"/>
            <a:ext cx="7777626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Icon credits: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Iconiqu</a:t>
            </a: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;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Nithinan</a:t>
            </a: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Tatah</a:t>
            </a:r>
            <a:endParaRPr lang="en-GB" sz="5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563880" y="1521578"/>
            <a:ext cx="8028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563880" y="3387469"/>
            <a:ext cx="8028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2241550" y="853852"/>
            <a:ext cx="334645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b="1" dirty="0">
                <a:solidFill>
                  <a:srgbClr val="000000"/>
                </a:solidFill>
              </a:rPr>
              <a:t>Basis</a:t>
            </a:r>
            <a:r>
              <a:rPr lang="en-GB" sz="1200" dirty="0">
                <a:solidFill>
                  <a:srgbClr val="000000"/>
                </a:solidFill>
              </a:rPr>
              <a:t> as many data are often already gathered. Essential starting point.</a:t>
            </a:r>
          </a:p>
          <a:p>
            <a:pPr lvl="0"/>
            <a:endParaRPr lang="en-GB" sz="1000" dirty="0">
              <a:solidFill>
                <a:srgbClr val="000000"/>
              </a:solidFill>
            </a:endParaRPr>
          </a:p>
          <a:p>
            <a:pPr lvl="0"/>
            <a:endParaRPr lang="en-GB" sz="1000" dirty="0">
              <a:solidFill>
                <a:srgbClr val="000000"/>
              </a:solidFill>
            </a:endParaRPr>
          </a:p>
          <a:p>
            <a:pPr lvl="0"/>
            <a:endParaRPr lang="en-GB" sz="1000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Costly but </a:t>
            </a:r>
            <a:r>
              <a:rPr lang="en-GB" sz="1200" b="1" dirty="0">
                <a:solidFill>
                  <a:srgbClr val="000000"/>
                </a:solidFill>
              </a:rPr>
              <a:t>very effective</a:t>
            </a:r>
            <a:r>
              <a:rPr lang="en-GB" sz="1200" dirty="0">
                <a:solidFill>
                  <a:srgbClr val="000000"/>
                </a:solidFill>
              </a:rPr>
              <a:t>. To be </a:t>
            </a:r>
            <a:r>
              <a:rPr lang="en-GB" sz="1200" b="1" dirty="0">
                <a:solidFill>
                  <a:srgbClr val="000000"/>
                </a:solidFill>
              </a:rPr>
              <a:t>designed carefully</a:t>
            </a:r>
            <a:r>
              <a:rPr lang="en-GB" sz="1200" dirty="0">
                <a:solidFill>
                  <a:srgbClr val="000000"/>
                </a:solidFill>
              </a:rPr>
              <a:t>, ideally from existing one. </a:t>
            </a:r>
            <a:r>
              <a:rPr lang="en-GB" sz="1200" b="1" dirty="0">
                <a:solidFill>
                  <a:srgbClr val="000000"/>
                </a:solidFill>
              </a:rPr>
              <a:t>Representative sample </a:t>
            </a:r>
            <a:r>
              <a:rPr lang="en-GB" sz="1200" dirty="0">
                <a:solidFill>
                  <a:srgbClr val="000000"/>
                </a:solidFill>
              </a:rPr>
              <a:t>is key.</a:t>
            </a:r>
          </a:p>
          <a:p>
            <a:pPr lvl="0"/>
            <a:endParaRPr lang="en-GB" sz="1000" dirty="0">
              <a:solidFill>
                <a:srgbClr val="000000"/>
              </a:solidFill>
            </a:endParaRPr>
          </a:p>
          <a:p>
            <a:pPr lvl="0"/>
            <a:endParaRPr lang="en-GB" sz="1000" dirty="0">
              <a:solidFill>
                <a:srgbClr val="000000"/>
              </a:solidFill>
            </a:endParaRPr>
          </a:p>
          <a:p>
            <a:pPr lvl="0"/>
            <a:endParaRPr lang="en-GB" sz="1000" dirty="0">
              <a:solidFill>
                <a:srgbClr val="000000"/>
              </a:solidFill>
            </a:endParaRPr>
          </a:p>
          <a:p>
            <a:pPr lvl="0"/>
            <a:r>
              <a:rPr lang="en-GB" sz="1200" dirty="0"/>
              <a:t>Costly but </a:t>
            </a:r>
            <a:r>
              <a:rPr lang="en-GB" sz="1200" b="1" dirty="0"/>
              <a:t>very effective</a:t>
            </a:r>
            <a:r>
              <a:rPr lang="en-GB" sz="1200" dirty="0"/>
              <a:t>. Often </a:t>
            </a:r>
            <a:r>
              <a:rPr lang="en-GB" sz="1200" b="1" dirty="0"/>
              <a:t>focused</a:t>
            </a:r>
            <a:r>
              <a:rPr lang="en-GB" sz="1200" dirty="0"/>
              <a:t> on specific equipment.</a:t>
            </a:r>
            <a:endParaRPr lang="en-GB" sz="1200" dirty="0">
              <a:solidFill>
                <a:srgbClr val="000000"/>
              </a:solidFill>
            </a:endParaRPr>
          </a:p>
          <a:p>
            <a:pPr lvl="0"/>
            <a:endParaRPr lang="en-GB" sz="1000" dirty="0">
              <a:solidFill>
                <a:srgbClr val="000000"/>
              </a:solidFill>
            </a:endParaRPr>
          </a:p>
          <a:p>
            <a:pPr lvl="0"/>
            <a:endParaRPr lang="en-GB" sz="1000" dirty="0">
              <a:solidFill>
                <a:srgbClr val="000000"/>
              </a:solidFill>
            </a:endParaRPr>
          </a:p>
          <a:p>
            <a:pPr lvl="0"/>
            <a:endParaRPr lang="en-GB" sz="1000" dirty="0">
              <a:solidFill>
                <a:srgbClr val="000000"/>
              </a:solidFill>
            </a:endParaRPr>
          </a:p>
          <a:p>
            <a:pPr lvl="0"/>
            <a:r>
              <a:rPr lang="en-GB" sz="1200" b="1" dirty="0">
                <a:solidFill>
                  <a:srgbClr val="000000"/>
                </a:solidFill>
              </a:rPr>
              <a:t>Complementary to survey</a:t>
            </a:r>
            <a:r>
              <a:rPr lang="en-GB" sz="1200" dirty="0">
                <a:solidFill>
                  <a:srgbClr val="000000"/>
                </a:solidFill>
              </a:rPr>
              <a:t> (e.g. for higher frequency) or stand-alone. Requires </a:t>
            </a:r>
            <a:r>
              <a:rPr lang="en-GB" sz="1200" b="1" dirty="0">
                <a:solidFill>
                  <a:srgbClr val="000000"/>
                </a:solidFill>
              </a:rPr>
              <a:t>robust input </a:t>
            </a:r>
            <a:r>
              <a:rPr lang="en-GB" sz="1200" dirty="0">
                <a:solidFill>
                  <a:srgbClr val="000000"/>
                </a:solidFill>
              </a:rPr>
              <a:t>data.</a:t>
            </a:r>
            <a:endParaRPr lang="en-GB" sz="1200" b="1" dirty="0">
              <a:solidFill>
                <a:srgbClr val="000000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563880" y="2453419"/>
            <a:ext cx="8028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281164" y="2643635"/>
            <a:ext cx="1559859" cy="528992"/>
            <a:chOff x="281164" y="1603505"/>
            <a:chExt cx="1559859" cy="52899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495"/>
            <a:stretch/>
          </p:blipFill>
          <p:spPr>
            <a:xfrm>
              <a:off x="281164" y="1603505"/>
              <a:ext cx="657086" cy="528992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997522" y="1735242"/>
              <a:ext cx="84350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Measuring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27202" y="3610729"/>
            <a:ext cx="1495550" cy="502108"/>
            <a:chOff x="327202" y="2575679"/>
            <a:chExt cx="1495550" cy="502108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8" t="4415" r="2602" b="24124"/>
            <a:stretch/>
          </p:blipFill>
          <p:spPr>
            <a:xfrm>
              <a:off x="327202" y="2575679"/>
              <a:ext cx="670320" cy="502108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1032151" y="2693333"/>
              <a:ext cx="79060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Modelling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03675" y="1711995"/>
            <a:ext cx="1327541" cy="506114"/>
            <a:chOff x="403675" y="3742725"/>
            <a:chExt cx="1327541" cy="506114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57" t="3382" r="12551" b="20519"/>
            <a:stretch/>
          </p:blipFill>
          <p:spPr>
            <a:xfrm>
              <a:off x="403675" y="3742725"/>
              <a:ext cx="517373" cy="506114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1107327" y="3864977"/>
              <a:ext cx="62388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Survey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13631" y="782946"/>
            <a:ext cx="1643121" cy="568702"/>
            <a:chOff x="313631" y="738496"/>
            <a:chExt cx="1643121" cy="568702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3" r="5276" b="13804"/>
            <a:stretch/>
          </p:blipFill>
          <p:spPr>
            <a:xfrm>
              <a:off x="313631" y="738496"/>
              <a:ext cx="592152" cy="568702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885625" y="811150"/>
              <a:ext cx="107112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Administrative</a:t>
              </a:r>
              <a:b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sources</a:t>
              </a:r>
            </a:p>
          </p:txBody>
        </p:sp>
      </p:grpSp>
      <p:sp>
        <p:nvSpPr>
          <p:cNvPr id="22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334688" y="1638458"/>
            <a:ext cx="2257192" cy="703987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sz="1100" i="1" dirty="0"/>
              <a:t>Real estate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i="1" dirty="0"/>
              <a:t>Manufacturers / vendors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i="1" dirty="0"/>
              <a:t>Building managers or residents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334686" y="708674"/>
            <a:ext cx="2257193" cy="708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sz="1100" i="1" dirty="0"/>
              <a:t>National statistics office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i="1" dirty="0"/>
              <a:t>Land registry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i="1" dirty="0"/>
              <a:t>Building registers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334685" y="2579391"/>
            <a:ext cx="2257193" cy="708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sz="1100" i="1" dirty="0"/>
              <a:t>Utilities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i="1" dirty="0"/>
              <a:t>Fuel vendors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i="1" dirty="0"/>
              <a:t>Smart meters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6334685" y="3497227"/>
            <a:ext cx="2257193" cy="708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sz="1100" i="1" dirty="0"/>
              <a:t>Sales, stocks and replacement rates of heating / cooling systems and appliances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n-US" sz="1100" i="1" dirty="0"/>
              <a:t>New dwellings </a:t>
            </a:r>
          </a:p>
        </p:txBody>
      </p:sp>
    </p:spTree>
    <p:extLst>
      <p:ext uri="{BB962C8B-B14F-4D97-AF65-F5344CB8AC3E}">
        <p14:creationId xmlns:p14="http://schemas.microsoft.com/office/powerpoint/2010/main" val="204910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  <p:bldP spid="23" grpId="0" uiExpand="1" build="p"/>
      <p:bldP spid="24" grpId="0" uiExpand="1" build="p"/>
      <p:bldP spid="25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Data collection: a dialogue with other economies</a:t>
            </a:r>
          </a:p>
          <a:p>
            <a:endParaRPr lang="en-GB" sz="1000" b="0" i="1" dirty="0"/>
          </a:p>
          <a:p>
            <a:r>
              <a:rPr lang="en-GB" sz="2000" b="0" i="1" dirty="0"/>
              <a:t>What worked well? What to avoid?</a:t>
            </a:r>
          </a:p>
        </p:txBody>
      </p:sp>
    </p:spTree>
    <p:extLst>
      <p:ext uri="{BB962C8B-B14F-4D97-AF65-F5344CB8AC3E}">
        <p14:creationId xmlns:p14="http://schemas.microsoft.com/office/powerpoint/2010/main" val="2447202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114" y="654296"/>
            <a:ext cx="5041771" cy="971531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20" name="Notched Right Arrow 19"/>
          <p:cNvSpPr/>
          <p:nvPr/>
        </p:nvSpPr>
        <p:spPr>
          <a:xfrm>
            <a:off x="1905000" y="3479800"/>
            <a:ext cx="5334000" cy="1012600"/>
          </a:xfrm>
          <a:prstGeom prst="notchedRightArrow">
            <a:avLst>
              <a:gd name="adj1" fmla="val 62676"/>
              <a:gd name="adj2" fmla="val 50000"/>
            </a:avLst>
          </a:prstGeom>
          <a:solidFill>
            <a:srgbClr val="E5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IEA sharing platform – </a:t>
            </a:r>
            <a:r>
              <a:rPr lang="en-GB" dirty="0"/>
              <a:t>An experience database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5" y="4450327"/>
            <a:ext cx="8642350" cy="364323"/>
          </a:xfrm>
        </p:spPr>
        <p:txBody>
          <a:bodyPr rIns="0"/>
          <a:lstStyle/>
          <a:p>
            <a:r>
              <a:rPr lang="en-GB" dirty="0"/>
              <a:t>A searchable database, gathering data collection practices from a variety of economies, to share expertise worldwide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04768" y="3964158"/>
            <a:ext cx="4934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hlinkClick r:id="rId4"/>
              </a:rPr>
              <a:t>https://www.iea.org/articles/national-data-collection-practices</a:t>
            </a:r>
            <a:endParaRPr lang="en-US" sz="1200" dirty="0"/>
          </a:p>
        </p:txBody>
      </p:sp>
      <p:sp>
        <p:nvSpPr>
          <p:cNvPr id="21" name="Rectangle 20"/>
          <p:cNvSpPr/>
          <p:nvPr/>
        </p:nvSpPr>
        <p:spPr>
          <a:xfrm>
            <a:off x="2316421" y="3717639"/>
            <a:ext cx="45111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 algn="ctr">
              <a:spcBef>
                <a:spcPts val="300"/>
              </a:spcBef>
              <a:spcAft>
                <a:spcPts val="300"/>
              </a:spcAft>
              <a:buClr>
                <a:srgbClr val="0044FF"/>
              </a:buClr>
            </a:pPr>
            <a:r>
              <a:rPr lang="en-GB" sz="1200" dirty="0"/>
              <a:t>Contact us at EnergyIndicators@iea.org and share your practice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b="38286"/>
          <a:stretch/>
        </p:blipFill>
        <p:spPr>
          <a:xfrm>
            <a:off x="2051114" y="1288461"/>
            <a:ext cx="5041771" cy="2156962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607668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Successful data collections – Tools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5" y="4450327"/>
            <a:ext cx="8642350" cy="364323"/>
          </a:xfrm>
        </p:spPr>
        <p:txBody>
          <a:bodyPr rIns="0"/>
          <a:lstStyle/>
          <a:p>
            <a:r>
              <a:rPr lang="en-GB" dirty="0"/>
              <a:t>Carefully designed tools, based on needs and available resources, are essential for efficient data collections.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2311400" y="902210"/>
            <a:ext cx="2128061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/>
              <a:t>Indonesia</a:t>
            </a:r>
          </a:p>
          <a:p>
            <a:endParaRPr lang="en-GB" sz="1400" dirty="0"/>
          </a:p>
          <a:p>
            <a:r>
              <a:rPr lang="en-GB" sz="1400" b="1" dirty="0"/>
              <a:t>USA</a:t>
            </a:r>
            <a:endParaRPr lang="en-GB" sz="1200" b="1" dirty="0"/>
          </a:p>
          <a:p>
            <a:endParaRPr lang="en-GB" sz="1400" dirty="0"/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400" b="1" dirty="0"/>
              <a:t>Australia</a:t>
            </a:r>
            <a:endParaRPr lang="en-GB" sz="1200" dirty="0"/>
          </a:p>
          <a:p>
            <a:endParaRPr lang="en-GB" sz="1400" dirty="0"/>
          </a:p>
          <a:p>
            <a:r>
              <a:rPr lang="en-GB" sz="1400" b="1" dirty="0"/>
              <a:t>New Zealand</a:t>
            </a:r>
            <a:endParaRPr lang="en-GB" sz="1200" dirty="0"/>
          </a:p>
          <a:p>
            <a:endParaRPr lang="en-GB" sz="1400" dirty="0"/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400" b="1" dirty="0"/>
              <a:t>Philippines</a:t>
            </a:r>
            <a:endParaRPr lang="en-GB" sz="1200" dirty="0"/>
          </a:p>
          <a:p>
            <a:endParaRPr lang="en-GB" sz="1100" dirty="0"/>
          </a:p>
          <a:p>
            <a:endParaRPr lang="en-GB" sz="1100" dirty="0"/>
          </a:p>
          <a:p>
            <a:r>
              <a:rPr lang="en-GB" sz="1400" b="1" dirty="0"/>
              <a:t>USA</a:t>
            </a:r>
            <a:endParaRPr lang="en-GB" sz="1200" dirty="0"/>
          </a:p>
        </p:txBody>
      </p:sp>
      <p:sp>
        <p:nvSpPr>
          <p:cNvPr id="54" name="Rectangle 53"/>
          <p:cNvSpPr/>
          <p:nvPr/>
        </p:nvSpPr>
        <p:spPr>
          <a:xfrm>
            <a:off x="157334" y="4814996"/>
            <a:ext cx="7777626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Icon credits: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Iconiqu</a:t>
            </a: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;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Nithinan</a:t>
            </a: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Tatah</a:t>
            </a:r>
            <a:endParaRPr lang="en-GB" sz="5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 flipV="1">
            <a:off x="563880" y="3127119"/>
            <a:ext cx="8028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3804920" y="935498"/>
            <a:ext cx="48682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b="1" dirty="0">
                <a:solidFill>
                  <a:srgbClr val="000000"/>
                </a:solidFill>
              </a:rPr>
              <a:t>Digitalise data storage </a:t>
            </a:r>
            <a:r>
              <a:rPr lang="en-GB" sz="1200" dirty="0">
                <a:solidFill>
                  <a:srgbClr val="000000"/>
                </a:solidFill>
              </a:rPr>
              <a:t>to efficiently share data</a:t>
            </a:r>
          </a:p>
          <a:p>
            <a:pPr lvl="0"/>
            <a:endParaRPr lang="en-GB" sz="1400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Consider </a:t>
            </a:r>
            <a:r>
              <a:rPr lang="en-GB" sz="1200" b="1" dirty="0">
                <a:solidFill>
                  <a:srgbClr val="000000"/>
                </a:solidFill>
              </a:rPr>
              <a:t>merging</a:t>
            </a:r>
            <a:r>
              <a:rPr lang="en-GB" sz="1200" dirty="0">
                <a:solidFill>
                  <a:srgbClr val="000000"/>
                </a:solidFill>
              </a:rPr>
              <a:t> with other surveys, </a:t>
            </a:r>
            <a:r>
              <a:rPr lang="en-GB" sz="1200" b="1" dirty="0">
                <a:solidFill>
                  <a:srgbClr val="000000"/>
                </a:solidFill>
              </a:rPr>
              <a:t>harmonising</a:t>
            </a:r>
            <a:r>
              <a:rPr lang="en-GB" sz="1200" dirty="0">
                <a:solidFill>
                  <a:srgbClr val="000000"/>
                </a:solidFill>
              </a:rPr>
              <a:t> data collections</a:t>
            </a:r>
            <a:endParaRPr lang="en-GB" sz="1400" dirty="0">
              <a:solidFill>
                <a:srgbClr val="000000"/>
              </a:solidFill>
            </a:endParaRPr>
          </a:p>
          <a:p>
            <a:pPr lvl="0"/>
            <a:endParaRPr lang="en-GB" sz="1400" dirty="0">
              <a:solidFill>
                <a:srgbClr val="000000"/>
              </a:solidFill>
            </a:endParaRPr>
          </a:p>
          <a:p>
            <a:pPr lvl="0"/>
            <a:endParaRPr lang="en-GB" sz="1200" dirty="0">
              <a:solidFill>
                <a:srgbClr val="000000"/>
              </a:solidFill>
            </a:endParaRPr>
          </a:p>
          <a:p>
            <a:pPr lvl="0"/>
            <a:endParaRPr lang="en-GB" sz="1200" dirty="0">
              <a:solidFill>
                <a:srgbClr val="000000"/>
              </a:solidFill>
            </a:endParaRPr>
          </a:p>
          <a:p>
            <a:pPr lvl="0"/>
            <a:r>
              <a:rPr lang="en-GB" sz="1200" b="1" dirty="0">
                <a:solidFill>
                  <a:srgbClr val="000000"/>
                </a:solidFill>
              </a:rPr>
              <a:t>Consolidate estimates </a:t>
            </a:r>
            <a:r>
              <a:rPr lang="en-GB" sz="1200" dirty="0">
                <a:solidFill>
                  <a:srgbClr val="000000"/>
                </a:solidFill>
              </a:rPr>
              <a:t>used as input data through feedback</a:t>
            </a:r>
            <a:endParaRPr lang="en-GB" sz="1200" b="1" dirty="0">
              <a:solidFill>
                <a:srgbClr val="000000"/>
              </a:solidFill>
            </a:endParaRPr>
          </a:p>
          <a:p>
            <a:pPr lvl="0"/>
            <a:endParaRPr lang="en-GB" sz="1400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Ensure </a:t>
            </a:r>
            <a:r>
              <a:rPr lang="en-GB" sz="1200" b="1" dirty="0">
                <a:solidFill>
                  <a:srgbClr val="000000"/>
                </a:solidFill>
              </a:rPr>
              <a:t>robust quality controls</a:t>
            </a:r>
            <a:r>
              <a:rPr lang="en-GB" sz="1200" dirty="0">
                <a:solidFill>
                  <a:srgbClr val="000000"/>
                </a:solidFill>
              </a:rPr>
              <a:t>, from input data to modelling assumptions</a:t>
            </a:r>
          </a:p>
          <a:p>
            <a:pPr lvl="0"/>
            <a:endParaRPr lang="en-GB" sz="1400" dirty="0">
              <a:solidFill>
                <a:srgbClr val="000000"/>
              </a:solidFill>
            </a:endParaRPr>
          </a:p>
          <a:p>
            <a:pPr lvl="0"/>
            <a:endParaRPr lang="en-GB" sz="1400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Carefully design questionnaire, focusing on </a:t>
            </a:r>
            <a:r>
              <a:rPr lang="en-GB" sz="1200" b="1" dirty="0">
                <a:solidFill>
                  <a:srgbClr val="000000"/>
                </a:solidFill>
              </a:rPr>
              <a:t>user-friendliness, interview time</a:t>
            </a:r>
            <a:r>
              <a:rPr lang="en-GB" sz="1200" dirty="0">
                <a:solidFill>
                  <a:srgbClr val="000000"/>
                </a:solidFill>
              </a:rPr>
              <a:t> and multiple languages</a:t>
            </a:r>
            <a:endParaRPr lang="en-GB" sz="1200" b="1" dirty="0">
              <a:solidFill>
                <a:srgbClr val="000000"/>
              </a:solidFill>
            </a:endParaRPr>
          </a:p>
          <a:p>
            <a:pPr lvl="0"/>
            <a:endParaRPr lang="en-GB" sz="1400" b="1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Carefully design surveying tool, including </a:t>
            </a:r>
            <a:r>
              <a:rPr lang="en-GB" sz="1200" b="1" dirty="0">
                <a:solidFill>
                  <a:srgbClr val="000000"/>
                </a:solidFill>
              </a:rPr>
              <a:t>error and check </a:t>
            </a:r>
            <a:r>
              <a:rPr lang="en-GB" sz="1200" dirty="0">
                <a:solidFill>
                  <a:srgbClr val="000000"/>
                </a:solidFill>
              </a:rPr>
              <a:t>management, and accuracy of qualitative questions</a:t>
            </a:r>
            <a:endParaRPr lang="en-GB" sz="1200" b="1" dirty="0">
              <a:solidFill>
                <a:srgbClr val="000000"/>
              </a:solidFill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563880" y="1888269"/>
            <a:ext cx="8028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/>
          <p:cNvGrpSpPr/>
          <p:nvPr/>
        </p:nvGrpSpPr>
        <p:grpSpPr>
          <a:xfrm>
            <a:off x="327202" y="2239129"/>
            <a:ext cx="1495550" cy="502108"/>
            <a:chOff x="327202" y="2575679"/>
            <a:chExt cx="1495550" cy="502108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8" t="4415" r="2602" b="24124"/>
            <a:stretch/>
          </p:blipFill>
          <p:spPr>
            <a:xfrm>
              <a:off x="327202" y="2575679"/>
              <a:ext cx="670320" cy="502108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1032151" y="2693333"/>
              <a:ext cx="79060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Modelling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03675" y="3458245"/>
            <a:ext cx="1327541" cy="506114"/>
            <a:chOff x="403675" y="3742725"/>
            <a:chExt cx="1327541" cy="506114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57" t="3382" r="12551" b="20519"/>
            <a:stretch/>
          </p:blipFill>
          <p:spPr>
            <a:xfrm>
              <a:off x="403675" y="3742725"/>
              <a:ext cx="517373" cy="506114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1107327" y="3864977"/>
              <a:ext cx="62388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Survey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13631" y="998846"/>
            <a:ext cx="1643121" cy="568702"/>
            <a:chOff x="313631" y="738496"/>
            <a:chExt cx="1643121" cy="568702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3" r="5276" b="13804"/>
            <a:stretch/>
          </p:blipFill>
          <p:spPr>
            <a:xfrm>
              <a:off x="313631" y="738496"/>
              <a:ext cx="592152" cy="568702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885625" y="811150"/>
              <a:ext cx="107112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Administrative</a:t>
              </a:r>
              <a:b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sources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26142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Successful data collections – Resources and methodology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5" y="4450327"/>
            <a:ext cx="8642350" cy="364323"/>
          </a:xfrm>
        </p:spPr>
        <p:txBody>
          <a:bodyPr rIns="0"/>
          <a:lstStyle/>
          <a:p>
            <a:r>
              <a:rPr lang="en-GB" dirty="0"/>
              <a:t>Durable resources – in staff, finances and framework – need to be allocated to ensure robust data collections.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2311400" y="800610"/>
            <a:ext cx="2128061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/>
              <a:t>Canada</a:t>
            </a:r>
            <a:endParaRPr lang="en-GB" sz="1200" dirty="0"/>
          </a:p>
          <a:p>
            <a:endParaRPr lang="en-GB" sz="1050" dirty="0"/>
          </a:p>
          <a:p>
            <a:endParaRPr lang="en-GB" sz="1050" dirty="0"/>
          </a:p>
          <a:p>
            <a:endParaRPr lang="en-GB" sz="1050" dirty="0"/>
          </a:p>
          <a:p>
            <a:endParaRPr lang="en-GB" sz="1050" dirty="0"/>
          </a:p>
          <a:p>
            <a:r>
              <a:rPr lang="en-GB" sz="1400" b="1" dirty="0"/>
              <a:t>New Zealand</a:t>
            </a:r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endParaRPr lang="en-GB" sz="1200" dirty="0"/>
          </a:p>
          <a:p>
            <a:r>
              <a:rPr lang="en-GB" sz="1400" b="1" dirty="0"/>
              <a:t>Indonesia</a:t>
            </a:r>
            <a:endParaRPr lang="en-GB" sz="1200" dirty="0"/>
          </a:p>
          <a:p>
            <a:endParaRPr lang="en-GB" sz="1400" dirty="0"/>
          </a:p>
          <a:p>
            <a:r>
              <a:rPr lang="en-GB" sz="1400" b="1" dirty="0"/>
              <a:t>Mexico</a:t>
            </a:r>
            <a:endParaRPr lang="en-GB" sz="1200" dirty="0"/>
          </a:p>
          <a:p>
            <a:endParaRPr lang="en-GB" sz="1200" dirty="0"/>
          </a:p>
          <a:p>
            <a:endParaRPr lang="en-GB" sz="1050" dirty="0"/>
          </a:p>
          <a:p>
            <a:endParaRPr lang="en-GB" sz="1050" dirty="0"/>
          </a:p>
          <a:p>
            <a:r>
              <a:rPr lang="en-GB" sz="1400" b="1" dirty="0"/>
              <a:t>Hong Kong</a:t>
            </a:r>
            <a:endParaRPr lang="en-GB" sz="1200" dirty="0"/>
          </a:p>
          <a:p>
            <a:endParaRPr lang="en-GB" sz="1200" dirty="0"/>
          </a:p>
          <a:p>
            <a:r>
              <a:rPr lang="en-GB" sz="1400" b="1" dirty="0"/>
              <a:t>Thailand</a:t>
            </a:r>
            <a:endParaRPr lang="en-GB" sz="1200" dirty="0"/>
          </a:p>
        </p:txBody>
      </p:sp>
      <p:sp>
        <p:nvSpPr>
          <p:cNvPr id="54" name="Rectangle 53"/>
          <p:cNvSpPr/>
          <p:nvPr/>
        </p:nvSpPr>
        <p:spPr>
          <a:xfrm>
            <a:off x="157334" y="4814996"/>
            <a:ext cx="7777626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Icon credits: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Iconiqu</a:t>
            </a: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;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Nithinan</a:t>
            </a: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Tatah</a:t>
            </a:r>
            <a:endParaRPr lang="en-GB" sz="5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563880" y="1407278"/>
            <a:ext cx="8028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563880" y="3381119"/>
            <a:ext cx="8028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3804920" y="833898"/>
            <a:ext cx="4868240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dirty="0">
                <a:solidFill>
                  <a:srgbClr val="000000"/>
                </a:solidFill>
              </a:rPr>
              <a:t>Need clear, </a:t>
            </a:r>
            <a:r>
              <a:rPr lang="en-GB" sz="1200" b="1" dirty="0">
                <a:solidFill>
                  <a:srgbClr val="000000"/>
                </a:solidFill>
              </a:rPr>
              <a:t>reliable institutional arrangements</a:t>
            </a:r>
            <a:endParaRPr lang="en-GB" sz="1400" dirty="0">
              <a:solidFill>
                <a:srgbClr val="000000"/>
              </a:solidFill>
            </a:endParaRPr>
          </a:p>
          <a:p>
            <a:pPr lvl="0"/>
            <a:endParaRPr lang="en-GB" sz="1400" dirty="0">
              <a:solidFill>
                <a:srgbClr val="000000"/>
              </a:solidFill>
            </a:endParaRPr>
          </a:p>
          <a:p>
            <a:pPr lvl="0"/>
            <a:endParaRPr lang="en-GB" sz="1050" dirty="0">
              <a:solidFill>
                <a:srgbClr val="000000"/>
              </a:solidFill>
            </a:endParaRPr>
          </a:p>
          <a:p>
            <a:pPr lvl="0"/>
            <a:endParaRPr lang="en-GB" sz="1050" dirty="0">
              <a:solidFill>
                <a:srgbClr val="000000"/>
              </a:solidFill>
            </a:endParaRPr>
          </a:p>
          <a:p>
            <a:pPr lvl="0"/>
            <a:endParaRPr lang="en-GB" sz="1050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Allow resources and documenting over the </a:t>
            </a:r>
            <a:r>
              <a:rPr lang="en-GB" sz="1200" b="1" dirty="0">
                <a:solidFill>
                  <a:srgbClr val="000000"/>
                </a:solidFill>
              </a:rPr>
              <a:t>whole deployment time</a:t>
            </a:r>
            <a:endParaRPr lang="en-GB" sz="1200" dirty="0">
              <a:solidFill>
                <a:srgbClr val="000000"/>
              </a:solidFill>
            </a:endParaRPr>
          </a:p>
          <a:p>
            <a:pPr lvl="0"/>
            <a:endParaRPr lang="en-GB" sz="1400" dirty="0">
              <a:solidFill>
                <a:srgbClr val="000000"/>
              </a:solidFill>
            </a:endParaRPr>
          </a:p>
          <a:p>
            <a:pPr lvl="0"/>
            <a:endParaRPr lang="en-GB" sz="1200" dirty="0">
              <a:solidFill>
                <a:srgbClr val="000000"/>
              </a:solidFill>
            </a:endParaRPr>
          </a:p>
          <a:p>
            <a:pPr lvl="0"/>
            <a:endParaRPr lang="en-GB" sz="1200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Carefully record </a:t>
            </a:r>
            <a:r>
              <a:rPr lang="en-GB" sz="1200" b="1" dirty="0">
                <a:solidFill>
                  <a:srgbClr val="000000"/>
                </a:solidFill>
              </a:rPr>
              <a:t>model documentation</a:t>
            </a:r>
          </a:p>
          <a:p>
            <a:pPr lvl="0"/>
            <a:endParaRPr lang="en-GB" sz="1400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Define </a:t>
            </a:r>
            <a:r>
              <a:rPr lang="en-GB" sz="1200" b="1" dirty="0">
                <a:solidFill>
                  <a:srgbClr val="000000"/>
                </a:solidFill>
              </a:rPr>
              <a:t>clear assumptions</a:t>
            </a:r>
            <a:r>
              <a:rPr lang="en-GB" sz="1200" dirty="0">
                <a:solidFill>
                  <a:srgbClr val="000000"/>
                </a:solidFill>
              </a:rPr>
              <a:t>, in line with available </a:t>
            </a:r>
            <a:r>
              <a:rPr lang="en-GB" sz="1200" b="1" dirty="0">
                <a:solidFill>
                  <a:srgbClr val="000000"/>
                </a:solidFill>
              </a:rPr>
              <a:t>input data</a:t>
            </a:r>
            <a:endParaRPr lang="en-GB" sz="1200" dirty="0">
              <a:solidFill>
                <a:srgbClr val="000000"/>
              </a:solidFill>
            </a:endParaRPr>
          </a:p>
          <a:p>
            <a:pPr lvl="0"/>
            <a:endParaRPr lang="en-GB" sz="1400" dirty="0">
              <a:solidFill>
                <a:srgbClr val="000000"/>
              </a:solidFill>
            </a:endParaRPr>
          </a:p>
          <a:p>
            <a:pPr lvl="0"/>
            <a:endParaRPr lang="en-GB" sz="1050" dirty="0">
              <a:solidFill>
                <a:srgbClr val="000000"/>
              </a:solidFill>
            </a:endParaRPr>
          </a:p>
          <a:p>
            <a:pPr lvl="0"/>
            <a:endParaRPr lang="en-GB" sz="1050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Ensure quality and resilience of the </a:t>
            </a:r>
            <a:r>
              <a:rPr lang="en-GB" sz="1200" b="1" dirty="0">
                <a:solidFill>
                  <a:srgbClr val="000000"/>
                </a:solidFill>
              </a:rPr>
              <a:t>interviewing staff</a:t>
            </a:r>
          </a:p>
          <a:p>
            <a:pPr lvl="0"/>
            <a:endParaRPr lang="en-GB" sz="1400" b="1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Provide enough staff and resources for </a:t>
            </a:r>
            <a:r>
              <a:rPr lang="en-GB" sz="1200" b="1" dirty="0">
                <a:solidFill>
                  <a:srgbClr val="000000"/>
                </a:solidFill>
              </a:rPr>
              <a:t>data processing</a:t>
            </a: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563880" y="2256569"/>
            <a:ext cx="8028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/>
          <p:cNvGrpSpPr/>
          <p:nvPr/>
        </p:nvGrpSpPr>
        <p:grpSpPr>
          <a:xfrm>
            <a:off x="281164" y="1557785"/>
            <a:ext cx="1559859" cy="528992"/>
            <a:chOff x="281164" y="1603505"/>
            <a:chExt cx="1559859" cy="52899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495"/>
            <a:stretch/>
          </p:blipFill>
          <p:spPr>
            <a:xfrm>
              <a:off x="281164" y="1603505"/>
              <a:ext cx="657086" cy="528992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997522" y="1735242"/>
              <a:ext cx="84350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Measuring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27202" y="2550279"/>
            <a:ext cx="1495550" cy="502108"/>
            <a:chOff x="327202" y="2575679"/>
            <a:chExt cx="1495550" cy="502108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8" t="4415" r="2602" b="24124"/>
            <a:stretch/>
          </p:blipFill>
          <p:spPr>
            <a:xfrm>
              <a:off x="327202" y="2575679"/>
              <a:ext cx="670320" cy="502108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>
            <a:xfrm>
              <a:off x="1032151" y="2693333"/>
              <a:ext cx="79060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Modelling</a:t>
              </a: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403675" y="3661445"/>
            <a:ext cx="1327541" cy="506114"/>
            <a:chOff x="403675" y="3742725"/>
            <a:chExt cx="1327541" cy="506114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57" t="3382" r="12551" b="20519"/>
            <a:stretch/>
          </p:blipFill>
          <p:spPr>
            <a:xfrm>
              <a:off x="403675" y="3742725"/>
              <a:ext cx="517373" cy="506114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1107327" y="3864977"/>
              <a:ext cx="62388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Survey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13631" y="738496"/>
            <a:ext cx="1643121" cy="568702"/>
            <a:chOff x="313631" y="738496"/>
            <a:chExt cx="1643121" cy="568702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3" r="5276" b="13804"/>
            <a:stretch/>
          </p:blipFill>
          <p:spPr>
            <a:xfrm>
              <a:off x="313631" y="738496"/>
              <a:ext cx="592152" cy="568702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885625" y="811150"/>
              <a:ext cx="107112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Administrative</a:t>
              </a:r>
              <a:b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sources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0961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Successful data collections – Human factors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0825" y="4450327"/>
            <a:ext cx="8642350" cy="364323"/>
          </a:xfrm>
        </p:spPr>
        <p:txBody>
          <a:bodyPr rIns="0"/>
          <a:lstStyle/>
          <a:p>
            <a:r>
              <a:rPr lang="en-GB" dirty="0"/>
              <a:t>Foster relationships with every partner – institutions, companies, communities – is key for high quality data.</a:t>
            </a:r>
          </a:p>
        </p:txBody>
      </p:sp>
      <p:sp>
        <p:nvSpPr>
          <p:cNvPr id="4" name="Rectangle 3"/>
          <p:cNvSpPr/>
          <p:nvPr/>
        </p:nvSpPr>
        <p:spPr>
          <a:xfrm>
            <a:off x="2311400" y="978410"/>
            <a:ext cx="212806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/>
              <a:t>USA</a:t>
            </a:r>
            <a:endParaRPr lang="en-GB" sz="1200" b="1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b="1" dirty="0"/>
              <a:t>New Zealand</a:t>
            </a:r>
            <a:endParaRPr lang="en-GB" sz="12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b="1" dirty="0"/>
              <a:t>China</a:t>
            </a:r>
          </a:p>
          <a:p>
            <a:endParaRPr lang="en-GB" sz="1000" dirty="0"/>
          </a:p>
          <a:p>
            <a:endParaRPr lang="en-GB" sz="1000" dirty="0"/>
          </a:p>
          <a:p>
            <a:r>
              <a:rPr lang="en-GB" sz="1400" b="1" dirty="0"/>
              <a:t>Indonesia</a:t>
            </a:r>
          </a:p>
          <a:p>
            <a:endParaRPr lang="en-GB" sz="1050" dirty="0"/>
          </a:p>
          <a:p>
            <a:endParaRPr lang="en-GB" sz="1050" dirty="0"/>
          </a:p>
          <a:p>
            <a:r>
              <a:rPr lang="en-GB" sz="1400" b="1" dirty="0"/>
              <a:t>Philippines</a:t>
            </a:r>
            <a:endParaRPr lang="en-GB" sz="1200" dirty="0"/>
          </a:p>
        </p:txBody>
      </p:sp>
      <p:sp>
        <p:nvSpPr>
          <p:cNvPr id="54" name="Rectangle 53"/>
          <p:cNvSpPr/>
          <p:nvPr/>
        </p:nvSpPr>
        <p:spPr>
          <a:xfrm>
            <a:off x="157334" y="4814996"/>
            <a:ext cx="7777626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Icon credits: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Iconiqu</a:t>
            </a: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;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Nithinan</a:t>
            </a:r>
            <a:r>
              <a:rPr lang="en-GB" sz="500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GB" sz="500" i="1" dirty="0" err="1">
                <a:solidFill>
                  <a:schemeClr val="bg1">
                    <a:lumMod val="50000"/>
                  </a:schemeClr>
                </a:solidFill>
                <a:latin typeface="+mj-lt"/>
              </a:rPr>
              <a:t>Tatah</a:t>
            </a:r>
            <a:endParaRPr lang="en-GB" sz="500" i="1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 flipV="1">
            <a:off x="563880" y="2434969"/>
            <a:ext cx="8028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/>
          <p:cNvSpPr/>
          <p:nvPr/>
        </p:nvSpPr>
        <p:spPr>
          <a:xfrm>
            <a:off x="3804920" y="1011698"/>
            <a:ext cx="486824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200" dirty="0">
                <a:solidFill>
                  <a:srgbClr val="000000"/>
                </a:solidFill>
              </a:rPr>
              <a:t>Ensure </a:t>
            </a:r>
            <a:r>
              <a:rPr lang="en-GB" sz="1200" b="1" dirty="0">
                <a:solidFill>
                  <a:srgbClr val="000000"/>
                </a:solidFill>
              </a:rPr>
              <a:t>long-term access </a:t>
            </a:r>
            <a:r>
              <a:rPr lang="en-GB" sz="1200" dirty="0">
                <a:solidFill>
                  <a:srgbClr val="000000"/>
                </a:solidFill>
              </a:rPr>
              <a:t>to the right respondents</a:t>
            </a:r>
            <a:endParaRPr lang="en-GB" sz="1400" dirty="0">
              <a:solidFill>
                <a:srgbClr val="000000"/>
              </a:solidFill>
            </a:endParaRPr>
          </a:p>
          <a:p>
            <a:pPr lvl="0"/>
            <a:endParaRPr lang="en-GB" sz="1400" dirty="0">
              <a:solidFill>
                <a:srgbClr val="000000"/>
              </a:solidFill>
            </a:endParaRPr>
          </a:p>
          <a:p>
            <a:pPr lvl="0"/>
            <a:endParaRPr lang="en-GB" sz="1200" dirty="0">
              <a:solidFill>
                <a:srgbClr val="000000"/>
              </a:solidFill>
            </a:endParaRPr>
          </a:p>
          <a:p>
            <a:pPr lvl="0"/>
            <a:endParaRPr lang="en-GB" sz="1200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Ensure </a:t>
            </a:r>
            <a:r>
              <a:rPr lang="en-GB" sz="1200" b="1" dirty="0">
                <a:solidFill>
                  <a:srgbClr val="000000"/>
                </a:solidFill>
              </a:rPr>
              <a:t>longevity </a:t>
            </a:r>
            <a:r>
              <a:rPr lang="en-GB" sz="1200" dirty="0">
                <a:solidFill>
                  <a:srgbClr val="000000"/>
                </a:solidFill>
              </a:rPr>
              <a:t>of measurement agreements thanks to long-term relationships</a:t>
            </a:r>
          </a:p>
          <a:p>
            <a:pPr lvl="0"/>
            <a:endParaRPr lang="en-GB" sz="1400" dirty="0">
              <a:solidFill>
                <a:srgbClr val="000000"/>
              </a:solidFill>
            </a:endParaRPr>
          </a:p>
          <a:p>
            <a:pPr lvl="0"/>
            <a:endParaRPr lang="en-GB" sz="1000" dirty="0">
              <a:solidFill>
                <a:srgbClr val="000000"/>
              </a:solidFill>
            </a:endParaRPr>
          </a:p>
          <a:p>
            <a:pPr lvl="0"/>
            <a:endParaRPr lang="en-GB" sz="1000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Provide non-monetary incentives and modelling complement</a:t>
            </a:r>
            <a:endParaRPr lang="en-GB" sz="1200" b="1" dirty="0">
              <a:solidFill>
                <a:srgbClr val="000000"/>
              </a:solidFill>
            </a:endParaRPr>
          </a:p>
          <a:p>
            <a:pPr lvl="0"/>
            <a:endParaRPr lang="en-GB" b="1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Establish </a:t>
            </a:r>
            <a:r>
              <a:rPr lang="en-GB" sz="1200" b="1" dirty="0">
                <a:solidFill>
                  <a:srgbClr val="000000"/>
                </a:solidFill>
              </a:rPr>
              <a:t>local community relationships </a:t>
            </a:r>
            <a:r>
              <a:rPr lang="en-GB" sz="1200" dirty="0">
                <a:solidFill>
                  <a:srgbClr val="000000"/>
                </a:solidFill>
              </a:rPr>
              <a:t>to obtain support and increase response rate</a:t>
            </a:r>
          </a:p>
          <a:p>
            <a:pPr lvl="0"/>
            <a:endParaRPr lang="en-GB" dirty="0">
              <a:solidFill>
                <a:srgbClr val="000000"/>
              </a:solidFill>
            </a:endParaRPr>
          </a:p>
          <a:p>
            <a:pPr lvl="0"/>
            <a:r>
              <a:rPr lang="en-GB" sz="1200" dirty="0">
                <a:solidFill>
                  <a:srgbClr val="000000"/>
                </a:solidFill>
              </a:rPr>
              <a:t>Reinforce </a:t>
            </a:r>
            <a:r>
              <a:rPr lang="en-GB" sz="1200" b="1" dirty="0">
                <a:solidFill>
                  <a:srgbClr val="000000"/>
                </a:solidFill>
              </a:rPr>
              <a:t>institutional arrangements </a:t>
            </a:r>
            <a:r>
              <a:rPr lang="en-GB" sz="1200" dirty="0">
                <a:solidFill>
                  <a:srgbClr val="000000"/>
                </a:solidFill>
              </a:rPr>
              <a:t>to ensure survey frequency</a:t>
            </a:r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563880" y="1545369"/>
            <a:ext cx="80280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403675" y="3128045"/>
            <a:ext cx="1327541" cy="506114"/>
            <a:chOff x="403675" y="3742725"/>
            <a:chExt cx="1327541" cy="506114"/>
          </a:xfrm>
        </p:grpSpPr>
        <p:pic>
          <p:nvPicPr>
            <p:cNvPr id="55" name="Picture 5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57" t="3382" r="12551" b="20519"/>
            <a:stretch/>
          </p:blipFill>
          <p:spPr>
            <a:xfrm>
              <a:off x="403675" y="3742725"/>
              <a:ext cx="517373" cy="506114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1107327" y="3864977"/>
              <a:ext cx="623889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Survey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313631" y="808346"/>
            <a:ext cx="1643121" cy="568702"/>
            <a:chOff x="313631" y="738496"/>
            <a:chExt cx="1643121" cy="568702"/>
          </a:xfrm>
        </p:grpSpPr>
        <p:pic>
          <p:nvPicPr>
            <p:cNvPr id="57" name="Picture 56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3" r="5276" b="13804"/>
            <a:stretch/>
          </p:blipFill>
          <p:spPr>
            <a:xfrm>
              <a:off x="313631" y="738496"/>
              <a:ext cx="592152" cy="568702"/>
            </a:xfrm>
            <a:prstGeom prst="rect">
              <a:avLst/>
            </a:prstGeom>
          </p:spPr>
        </p:pic>
        <p:sp>
          <p:nvSpPr>
            <p:cNvPr id="38" name="Rectangle 37"/>
            <p:cNvSpPr/>
            <p:nvPr/>
          </p:nvSpPr>
          <p:spPr>
            <a:xfrm>
              <a:off x="885625" y="811150"/>
              <a:ext cx="107112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Administrative</a:t>
              </a:r>
              <a:b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</a:br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sources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291422" y="1713311"/>
            <a:ext cx="1559859" cy="528992"/>
            <a:chOff x="281164" y="1603505"/>
            <a:chExt cx="1559859" cy="528992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9495"/>
            <a:stretch/>
          </p:blipFill>
          <p:spPr>
            <a:xfrm>
              <a:off x="281164" y="1603505"/>
              <a:ext cx="657086" cy="52899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997522" y="1735242"/>
              <a:ext cx="843501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GB" sz="1100" i="1" dirty="0">
                  <a:solidFill>
                    <a:schemeClr val="tx2">
                      <a:lumMod val="75000"/>
                    </a:schemeClr>
                  </a:solidFill>
                </a:rPr>
                <a:t>Measuring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48294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3929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C220799-DDA0-E044-AD0D-BF40128F1D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APPENDIX</a:t>
            </a:r>
          </a:p>
          <a:p>
            <a:r>
              <a:rPr lang="en-GB" dirty="0"/>
              <a:t>How to perform temperature correction?</a:t>
            </a:r>
          </a:p>
        </p:txBody>
      </p:sp>
    </p:spTree>
    <p:extLst>
      <p:ext uri="{BB962C8B-B14F-4D97-AF65-F5344CB8AC3E}">
        <p14:creationId xmlns:p14="http://schemas.microsoft.com/office/powerpoint/2010/main" val="4104973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CD724033-77B2-E743-8554-1ECCAC4985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0" rIns="0" bIns="0">
            <a:noAutofit/>
          </a:bodyPr>
          <a:lstStyle/>
          <a:p>
            <a:r>
              <a:rPr lang="en-US" dirty="0"/>
              <a:t>Temperature correction – Cooling degree days 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318" y="4379883"/>
            <a:ext cx="8642350" cy="434767"/>
          </a:xfrm>
        </p:spPr>
        <p:txBody>
          <a:bodyPr lIns="0" tIns="0" rIns="0" bIns="72000" anchor="ctr">
            <a:noAutofit/>
          </a:bodyPr>
          <a:lstStyle/>
          <a:p>
            <a:r>
              <a:rPr lang="en-US" dirty="0"/>
              <a:t>With warmer weather, we consume more for space cooling in buildings.</a:t>
            </a:r>
            <a:endParaRPr lang="en-GB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97"/>
          <a:stretch/>
        </p:blipFill>
        <p:spPr bwMode="auto">
          <a:xfrm>
            <a:off x="4548303" y="744368"/>
            <a:ext cx="3880699" cy="3245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Down Arrow 10"/>
          <p:cNvSpPr/>
          <p:nvPr/>
        </p:nvSpPr>
        <p:spPr>
          <a:xfrm>
            <a:off x="5622812" y="1879000"/>
            <a:ext cx="182880" cy="218218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6138737" y="1730353"/>
            <a:ext cx="182880" cy="366865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6647347" y="1122255"/>
            <a:ext cx="182880" cy="97496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7661991" y="2025219"/>
            <a:ext cx="182880" cy="720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25152" y="4015523"/>
            <a:ext cx="5117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CDD</a:t>
            </a:r>
            <a:r>
              <a:rPr lang="en-US" sz="1400" baseline="-25000" dirty="0"/>
              <a:t>(27Jul-01Aug)</a:t>
            </a:r>
            <a:r>
              <a:rPr lang="en-US" sz="1400" dirty="0"/>
              <a:t> =   0   +   2   +   3    +   7   +   0   +   1   =     13</a:t>
            </a:r>
            <a:endParaRPr lang="en-GB" sz="1400" dirty="0"/>
          </a:p>
        </p:txBody>
      </p:sp>
      <p:grpSp>
        <p:nvGrpSpPr>
          <p:cNvPr id="6" name="Group 5"/>
          <p:cNvGrpSpPr/>
          <p:nvPr/>
        </p:nvGrpSpPr>
        <p:grpSpPr>
          <a:xfrm>
            <a:off x="420380" y="1306904"/>
            <a:ext cx="3481090" cy="2000548"/>
            <a:chOff x="420380" y="1393264"/>
            <a:chExt cx="3481090" cy="2000548"/>
          </a:xfrm>
        </p:grpSpPr>
        <p:sp>
          <p:nvSpPr>
            <p:cNvPr id="16" name="TextBox 15"/>
            <p:cNvSpPr txBox="1"/>
            <p:nvPr/>
          </p:nvSpPr>
          <p:spPr>
            <a:xfrm>
              <a:off x="420380" y="1393264"/>
              <a:ext cx="3481090" cy="200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Method for CDD</a:t>
              </a:r>
            </a:p>
            <a:p>
              <a:endParaRPr lang="en-US" sz="1400" dirty="0"/>
            </a:p>
            <a:p>
              <a:pPr marL="450900" indent="-342900">
                <a:buFont typeface="+mj-lt"/>
                <a:buAutoNum type="arabicPeriod"/>
              </a:pPr>
              <a:r>
                <a:rPr lang="en-US" sz="1200" dirty="0"/>
                <a:t>Set a temperature threshold</a:t>
              </a:r>
            </a:p>
            <a:p>
              <a:pPr marL="450900" indent="-342900">
                <a:buFont typeface="+mj-lt"/>
                <a:buAutoNum type="arabicPeriod"/>
              </a:pPr>
              <a:endParaRPr lang="en-US" sz="1200" dirty="0"/>
            </a:p>
            <a:p>
              <a:pPr marL="450900" indent="-342900">
                <a:buFont typeface="+mj-lt"/>
                <a:buAutoNum type="arabicPeriod"/>
              </a:pPr>
              <a:endParaRPr lang="en-US" sz="1200" dirty="0"/>
            </a:p>
            <a:p>
              <a:pPr marL="450900" indent="-342900">
                <a:buFont typeface="+mj-lt"/>
                <a:buAutoNum type="arabicPeriod"/>
              </a:pPr>
              <a:r>
                <a:rPr lang="en-US" sz="1200" dirty="0"/>
                <a:t>For each day, compute the positive difference to the threshold</a:t>
              </a:r>
            </a:p>
            <a:p>
              <a:pPr marL="450900" indent="-342900">
                <a:buFont typeface="+mj-lt"/>
                <a:buAutoNum type="arabicPeriod"/>
              </a:pPr>
              <a:endParaRPr lang="en-US" sz="1200" dirty="0"/>
            </a:p>
            <a:p>
              <a:pPr marL="450900" indent="-342900">
                <a:buFont typeface="+mj-lt"/>
                <a:buAutoNum type="arabicPeriod"/>
              </a:pPr>
              <a:endParaRPr lang="en-US" sz="1200" dirty="0"/>
            </a:p>
            <a:p>
              <a:pPr marL="450900" indent="-342900">
                <a:buFont typeface="+mj-lt"/>
                <a:buAutoNum type="arabicPeriod"/>
              </a:pPr>
              <a:r>
                <a:rPr lang="en-US" sz="1200" dirty="0"/>
                <a:t>Sum up over the period</a:t>
              </a:r>
              <a:endParaRPr lang="en-GB" sz="1200" dirty="0"/>
            </a:p>
          </p:txBody>
        </p:sp>
        <p:cxnSp>
          <p:nvCxnSpPr>
            <p:cNvPr id="4" name="Straight Connector 3"/>
            <p:cNvCxnSpPr/>
            <p:nvPr/>
          </p:nvCxnSpPr>
          <p:spPr>
            <a:xfrm>
              <a:off x="974612" y="2162819"/>
              <a:ext cx="1188000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Down Arrow 17"/>
            <p:cNvSpPr/>
            <p:nvPr/>
          </p:nvSpPr>
          <p:spPr>
            <a:xfrm>
              <a:off x="2878392" y="2799807"/>
              <a:ext cx="182880" cy="218218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9" name="Down Arrow 18"/>
            <p:cNvSpPr/>
            <p:nvPr/>
          </p:nvSpPr>
          <p:spPr>
            <a:xfrm>
              <a:off x="3128148" y="2651160"/>
              <a:ext cx="182880" cy="366865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20380" y="1306904"/>
            <a:ext cx="3481090" cy="1624761"/>
            <a:chOff x="420380" y="1393264"/>
            <a:chExt cx="3481090" cy="1624761"/>
          </a:xfrm>
        </p:grpSpPr>
        <p:sp>
          <p:nvSpPr>
            <p:cNvPr id="21" name="TextBox 20"/>
            <p:cNvSpPr txBox="1"/>
            <p:nvPr/>
          </p:nvSpPr>
          <p:spPr>
            <a:xfrm>
              <a:off x="420380" y="1393264"/>
              <a:ext cx="348109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Method for CDD</a:t>
              </a:r>
            </a:p>
            <a:p>
              <a:endParaRPr lang="en-US" sz="1400" dirty="0"/>
            </a:p>
            <a:p>
              <a:pPr marL="450900" indent="-342900">
                <a:buFont typeface="+mj-lt"/>
                <a:buAutoNum type="arabicPeriod"/>
              </a:pPr>
              <a:r>
                <a:rPr lang="en-US" sz="1200" dirty="0"/>
                <a:t>Set a temperature threshold</a:t>
              </a:r>
            </a:p>
            <a:p>
              <a:pPr marL="450900" indent="-342900">
                <a:buFont typeface="+mj-lt"/>
                <a:buAutoNum type="arabicPeriod"/>
              </a:pPr>
              <a:endParaRPr lang="en-US" sz="1200" dirty="0"/>
            </a:p>
            <a:p>
              <a:pPr marL="450900" indent="-342900">
                <a:buFont typeface="+mj-lt"/>
                <a:buAutoNum type="arabicPeriod"/>
              </a:pPr>
              <a:endParaRPr lang="en-US" sz="1200" dirty="0"/>
            </a:p>
            <a:p>
              <a:pPr marL="450900" indent="-342900">
                <a:buFont typeface="+mj-lt"/>
                <a:buAutoNum type="arabicPeriod"/>
              </a:pPr>
              <a:r>
                <a:rPr lang="en-US" sz="1200" dirty="0"/>
                <a:t>For each day, compute the positive difference to the threshold</a:t>
              </a: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974612" y="2162819"/>
              <a:ext cx="1188000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Down Arrow 22"/>
            <p:cNvSpPr/>
            <p:nvPr/>
          </p:nvSpPr>
          <p:spPr>
            <a:xfrm>
              <a:off x="2878392" y="2799807"/>
              <a:ext cx="182880" cy="218218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4" name="Down Arrow 23"/>
            <p:cNvSpPr/>
            <p:nvPr/>
          </p:nvSpPr>
          <p:spPr>
            <a:xfrm>
              <a:off x="3128148" y="2651160"/>
              <a:ext cx="182880" cy="366865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20380" y="1306011"/>
            <a:ext cx="3481090" cy="769555"/>
            <a:chOff x="420380" y="1393264"/>
            <a:chExt cx="3481090" cy="769555"/>
          </a:xfrm>
        </p:grpSpPr>
        <p:sp>
          <p:nvSpPr>
            <p:cNvPr id="26" name="TextBox 25"/>
            <p:cNvSpPr txBox="1"/>
            <p:nvPr/>
          </p:nvSpPr>
          <p:spPr>
            <a:xfrm>
              <a:off x="420380" y="1393264"/>
              <a:ext cx="348109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Method for CDD</a:t>
              </a:r>
            </a:p>
            <a:p>
              <a:endParaRPr lang="en-US" sz="1400" dirty="0"/>
            </a:p>
            <a:p>
              <a:pPr marL="450900" indent="-342900">
                <a:buFont typeface="+mj-lt"/>
                <a:buAutoNum type="arabicPeriod"/>
              </a:pPr>
              <a:r>
                <a:rPr lang="en-US" sz="1200" dirty="0"/>
                <a:t>Set a temperature threshold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974612" y="2162819"/>
              <a:ext cx="1188000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5089052" y="2093911"/>
            <a:ext cx="2815428" cy="7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647346" y="3155356"/>
            <a:ext cx="1709253" cy="286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46762" y="596604"/>
            <a:ext cx="2100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Daily temperatures </a:t>
            </a:r>
            <a:r>
              <a:rPr lang="en-US" sz="1200" i="1" dirty="0"/>
              <a:t>(°C)</a:t>
            </a:r>
            <a:endParaRPr lang="en-GB" sz="1200" i="1" dirty="0"/>
          </a:p>
        </p:txBody>
      </p:sp>
      <p:sp>
        <p:nvSpPr>
          <p:cNvPr id="2" name="Snip Single Corner Rectangle 1"/>
          <p:cNvSpPr/>
          <p:nvPr/>
        </p:nvSpPr>
        <p:spPr>
          <a:xfrm>
            <a:off x="456566" y="1626111"/>
            <a:ext cx="3210762" cy="1835414"/>
          </a:xfrm>
          <a:prstGeom prst="snip1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877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 animBg="1"/>
      <p:bldP spid="17" grpId="0"/>
      <p:bldP spid="8" grpId="0" animBg="1"/>
      <p:bldP spid="30" grpId="0" animBg="1"/>
      <p:bldP spid="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F3ADA1-1CDB-A04D-92B7-E1FAB14B84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0" rIns="0" bIns="0"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Temperature correction – Adjusting energy consumption</a:t>
            </a:r>
            <a:endParaRPr lang="en-GB" dirty="0"/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467093" y="860181"/>
            <a:ext cx="3416935" cy="598990"/>
          </a:xfrm>
          <a:prstGeom prst="rect">
            <a:avLst/>
          </a:prstGeom>
        </p:spPr>
        <p:txBody>
          <a:bodyPr anchor="ctr"/>
          <a:lstStyle/>
          <a:p>
            <a:pPr marL="0" indent="0" algn="ctr">
              <a:buClr>
                <a:schemeClr val="tx2"/>
              </a:buClr>
              <a:buNone/>
            </a:pPr>
            <a:r>
              <a:rPr lang="en-US" sz="1400" dirty="0"/>
              <a:t>Adjusted energy for space cooling </a:t>
            </a:r>
            <a:r>
              <a:rPr lang="en-US" sz="1400" i="1" dirty="0"/>
              <a:t>(simplified method)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e 13"/>
              <p:cNvGraphicFramePr>
                <a:graphicFrameLocks noGrp="1"/>
              </p:cNvGraphicFramePr>
              <p:nvPr/>
            </p:nvGraphicFramePr>
            <p:xfrm>
              <a:off x="711200" y="2832022"/>
              <a:ext cx="7818119" cy="1875559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336296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8505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8505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8505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1079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b="1" i="0" dirty="0"/>
                            <a:t>Year –</a:t>
                          </a:r>
                          <a:r>
                            <a:rPr lang="en-GB" sz="1200" b="1" i="0" baseline="0" dirty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1400" b="1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𝒀</m:t>
                              </m:r>
                            </m:oMath>
                          </a14:m>
                          <a:endParaRPr lang="en-GB" sz="1200" b="1" i="0" dirty="0"/>
                        </a:p>
                      </a:txBody>
                      <a:tcPr anchor="ctr">
                        <a:solidFill>
                          <a:srgbClr val="0044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2017</a:t>
                          </a:r>
                          <a:endParaRPr lang="en-GB" sz="1200" dirty="0"/>
                        </a:p>
                      </a:txBody>
                      <a:tcPr anchor="ctr">
                        <a:solidFill>
                          <a:srgbClr val="0044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2018</a:t>
                          </a:r>
                          <a:endParaRPr lang="en-GB" sz="1200" dirty="0"/>
                        </a:p>
                      </a:txBody>
                      <a:tcPr anchor="ctr">
                        <a:solidFill>
                          <a:srgbClr val="0044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2019</a:t>
                          </a:r>
                          <a:endParaRPr lang="en-GB" sz="1200" dirty="0"/>
                        </a:p>
                      </a:txBody>
                      <a:tcPr anchor="ctr">
                        <a:solidFill>
                          <a:srgbClr val="0044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GB" sz="1200" dirty="0"/>
                            <a:t>CDD of year Y –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  <m:t>𝐶𝐷𝐷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sub>
                              </m:sSub>
                            </m:oMath>
                          </a14:m>
                          <a:endParaRPr lang="en-GB" sz="1400" b="1" baseline="-2500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solidFill>
                                <a:schemeClr val="accent1"/>
                              </a:solidFill>
                            </a:rPr>
                            <a:t>905</a:t>
                          </a:r>
                          <a:endParaRPr lang="en-GB" sz="12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solidFill>
                                <a:schemeClr val="accent1"/>
                              </a:solidFill>
                            </a:rPr>
                            <a:t>874</a:t>
                          </a:r>
                          <a:endParaRPr lang="en-GB" sz="12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solidFill>
                                <a:schemeClr val="accent1"/>
                              </a:solidFill>
                            </a:rPr>
                            <a:t>1008</a:t>
                          </a:r>
                          <a:endParaRPr lang="en-GB" sz="12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Energy for</a:t>
                          </a:r>
                          <a:r>
                            <a:rPr lang="en-US" sz="1200" baseline="0" dirty="0"/>
                            <a:t> space cooling –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  <m:t>𝑆𝐶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200" dirty="0"/>
                            <a:t> </a:t>
                          </a:r>
                          <a:r>
                            <a:rPr lang="en-US" sz="1200" i="1" dirty="0"/>
                            <a:t>(PJ)</a:t>
                          </a:r>
                          <a:endParaRPr lang="en-GB" sz="1200" b="1" i="1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20.5</a:t>
                          </a:r>
                          <a:endParaRPr lang="en-GB" sz="120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19.2</a:t>
                          </a:r>
                          <a:endParaRPr lang="en-GB" sz="120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solidFill>
                                <a:schemeClr val="tx1"/>
                              </a:solidFill>
                            </a:rPr>
                            <a:t>21.8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kern="1200" dirty="0"/>
                            <a:t>Adjusted e</a:t>
                          </a:r>
                          <a:r>
                            <a:rPr lang="en-US" sz="1200" dirty="0"/>
                            <a:t>nergy for</a:t>
                          </a:r>
                          <a:r>
                            <a:rPr lang="en-US" sz="1200" baseline="0" dirty="0"/>
                            <a:t> space cooling – 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en-GB" sz="1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  <m:t>𝑆𝐶</m:t>
                                  </m:r>
                                </m:sub>
                                <m:sup>
                                  <m: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  <m:t>𝑎𝑑𝑗</m:t>
                                  </m:r>
                                  <m: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</m:sup>
                              </m:sSubSup>
                            </m:oMath>
                          </a14:m>
                          <a:r>
                            <a:rPr lang="en-US" sz="1200" dirty="0"/>
                            <a:t> </a:t>
                          </a:r>
                          <a:r>
                            <a:rPr lang="en-US" sz="1200" i="1" dirty="0"/>
                            <a:t>(PJ)</a:t>
                          </a:r>
                          <a:endParaRPr lang="en-GB" sz="1200" b="1" i="1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</a:rPr>
                                  <m:t>20.5×</m:t>
                                </m:r>
                                <m:f>
                                  <m:fPr>
                                    <m:ctrlPr>
                                      <a:rPr lang="en-US" sz="12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929</m:t>
                                    </m:r>
                                  </m:num>
                                  <m:den>
                                    <m:r>
                                      <a:rPr lang="en-GB" sz="1200" b="0" i="1" dirty="0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905</m:t>
                                    </m:r>
                                  </m:den>
                                </m:f>
                                <m:r>
                                  <a:rPr lang="en-GB" sz="1200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200" b="0" i="1" dirty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21.0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200" b="0" i="1" dirty="0" smtClean="0">
                                    <a:latin typeface="Cambria Math" panose="02040503050406030204" pitchFamily="18" charset="0"/>
                                  </a:rPr>
                                  <m:t>19</m:t>
                                </m:r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1200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f>
                                  <m:fPr>
                                    <m:ctrlPr>
                                      <a:rPr lang="en-US" sz="12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929</m:t>
                                    </m:r>
                                  </m:num>
                                  <m:den>
                                    <m:r>
                                      <a:rPr lang="en-GB" sz="1200" b="0" i="1" dirty="0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874</m:t>
                                    </m:r>
                                  </m:den>
                                </m:f>
                                <m:r>
                                  <a:rPr lang="en-GB" sz="1200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200" b="0" i="1" dirty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20.4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1200" b="0" i="1" dirty="0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GB" sz="1200" b="0" i="1" dirty="0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  <m:r>
                                  <a:rPr lang="en-US" sz="1200" i="1" dirty="0" smtClean="0">
                                    <a:latin typeface="Cambria Math" panose="02040503050406030204" pitchFamily="18" charset="0"/>
                                  </a:rPr>
                                  <m:t>×</m:t>
                                </m:r>
                                <m:f>
                                  <m:fPr>
                                    <m:ctrlPr>
                                      <a:rPr lang="en-US" sz="120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b="0" i="1" dirty="0" smtClean="0">
                                        <a:solidFill>
                                          <a:schemeClr val="tx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929</m:t>
                                    </m:r>
                                  </m:num>
                                  <m:den>
                                    <m:r>
                                      <a:rPr lang="en-GB" sz="1200" b="0" i="1" dirty="0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1008</m:t>
                                    </m:r>
                                  </m:den>
                                </m:f>
                                <m:r>
                                  <a:rPr lang="en-GB" sz="1200" b="0" i="1" dirty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1200" b="0" i="1" dirty="0" smtClean="0">
                                    <a:solidFill>
                                      <a:schemeClr val="accent3">
                                        <a:lumMod val="75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20.1</m:t>
                                </m:r>
                              </m:oMath>
                            </m:oMathPara>
                          </a14:m>
                          <a:endParaRPr lang="en-GB" sz="1200" dirty="0">
                            <a:solidFill>
                              <a:schemeClr val="accent3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e 1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75745522"/>
                  </p:ext>
                </p:extLst>
              </p:nvPr>
            </p:nvGraphicFramePr>
            <p:xfrm>
              <a:off x="711200" y="2832022"/>
              <a:ext cx="7818119" cy="1875559"/>
            </p:xfrm>
            <a:graphic>
              <a:graphicData uri="http://schemas.openxmlformats.org/drawingml/2006/table">
                <a:tbl>
                  <a:tblPr firstRow="1" bandRow="1">
                    <a:tableStyleId>{69012ECD-51FC-41F1-AA8D-1B2483CD663E}</a:tableStyleId>
                  </a:tblPr>
                  <a:tblGrid>
                    <a:gridCol w="336296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48505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48505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48505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210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81" t="-1887" r="-132790" b="-4849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2017</a:t>
                          </a:r>
                          <a:endParaRPr lang="en-GB" sz="1200" dirty="0"/>
                        </a:p>
                      </a:txBody>
                      <a:tcPr anchor="ctr">
                        <a:solidFill>
                          <a:srgbClr val="0044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2018</a:t>
                          </a:r>
                          <a:endParaRPr lang="en-GB" sz="1200" dirty="0"/>
                        </a:p>
                      </a:txBody>
                      <a:tcPr anchor="ctr">
                        <a:solidFill>
                          <a:srgbClr val="0044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2019</a:t>
                          </a:r>
                          <a:endParaRPr lang="en-GB" sz="1200" dirty="0"/>
                        </a:p>
                      </a:txBody>
                      <a:tcPr anchor="ctr">
                        <a:solidFill>
                          <a:srgbClr val="0044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81" t="-63529" r="-132790" b="-2023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solidFill>
                                <a:schemeClr val="accent1"/>
                              </a:solidFill>
                            </a:rPr>
                            <a:t>905</a:t>
                          </a:r>
                          <a:endParaRPr lang="en-GB" sz="12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solidFill>
                                <a:schemeClr val="accent1"/>
                              </a:solidFill>
                            </a:rPr>
                            <a:t>874</a:t>
                          </a:r>
                          <a:endParaRPr lang="en-GB" sz="12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solidFill>
                                <a:schemeClr val="accent1"/>
                              </a:solidFill>
                            </a:rPr>
                            <a:t>1008</a:t>
                          </a:r>
                          <a:endParaRPr lang="en-GB" sz="1200" dirty="0">
                            <a:solidFill>
                              <a:schemeClr val="accent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81" t="-161628" r="-132790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20.5</a:t>
                          </a:r>
                          <a:endParaRPr lang="en-GB" sz="120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19.2</a:t>
                          </a:r>
                          <a:endParaRPr lang="en-GB" sz="1200" dirty="0">
                            <a:solidFill>
                              <a:schemeClr val="accent2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>
                              <a:solidFill>
                                <a:schemeClr val="tx1"/>
                              </a:solidFill>
                            </a:rPr>
                            <a:t>21.8</a:t>
                          </a:r>
                          <a:endParaRPr lang="en-GB" sz="12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181" t="-264706" r="-13279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226639" t="-264706" r="-20041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326639" t="-264706" r="-100410" b="-1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3"/>
                          <a:stretch>
                            <a:fillRect l="-426639" t="-264706" r="-410" b="-11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687197" y="729187"/>
                <a:ext cx="2868689" cy="860978"/>
              </a:xfrm>
              <a:prstGeom prst="rect">
                <a:avLst/>
              </a:prstGeom>
              <a:noFill/>
              <a:ln>
                <a:solidFill>
                  <a:schemeClr val="tx2"/>
                </a:solidFill>
              </a:ln>
            </p:spPr>
            <p:txBody>
              <a:bodyPr wrap="none" lIns="180000" tIns="108000" rIns="180000" bIns="10800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GB" sz="200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GB" sz="20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sz="2000" b="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𝑆𝐶</m:t>
                          </m:r>
                        </m:sub>
                        <m:sup>
                          <m:r>
                            <a:rPr lang="en-GB" sz="2000" b="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𝑎𝑑𝑗</m:t>
                          </m:r>
                          <m:r>
                            <a:rPr lang="en-GB" sz="2000" i="1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</m:sup>
                      </m:sSubSup>
                      <m:r>
                        <a:rPr lang="en-GB" sz="200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GB" sz="2000" b="0" i="1" smtClean="0">
                              <a:latin typeface="Cambria Math" panose="02040503050406030204" pitchFamily="18" charset="0"/>
                            </a:rPr>
                            <m:t>𝑆𝐶</m:t>
                          </m:r>
                        </m:sub>
                      </m:sSub>
                      <m:r>
                        <a:rPr lang="en-GB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𝐶𝐷𝐷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</a:rPr>
                                <m:t>𝑎𝑣𝑔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GB" sz="200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𝐶𝐷𝐷</m:t>
                              </m:r>
                            </m:e>
                            <m:sub>
                              <m:r>
                                <a:rPr lang="en-GB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7197" y="729187"/>
                <a:ext cx="2868689" cy="8609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250825" y="2387250"/>
            <a:ext cx="2136775" cy="335678"/>
          </a:xfrm>
          <a:prstGeom prst="rect">
            <a:avLst/>
          </a:prstGeom>
        </p:spPr>
        <p:txBody>
          <a:bodyPr anchor="ctr"/>
          <a:lstStyle/>
          <a:p>
            <a:pPr marL="0" indent="0">
              <a:buClr>
                <a:schemeClr val="tx2"/>
              </a:buClr>
              <a:buNone/>
            </a:pPr>
            <a:r>
              <a:rPr lang="en-US" sz="1400" dirty="0"/>
              <a:t>Calculation example</a:t>
            </a:r>
            <a:endParaRPr lang="en-GB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Placeholder 2"/>
              <p:cNvSpPr>
                <a:spLocks noGrp="1"/>
              </p:cNvSpPr>
              <p:nvPr>
                <p:ph type="body" sz="quarter" idx="4294967295"/>
              </p:nvPr>
            </p:nvSpPr>
            <p:spPr>
              <a:xfrm>
                <a:off x="4360545" y="2387250"/>
                <a:ext cx="3554095" cy="335678"/>
              </a:xfrm>
              <a:prstGeom prst="rect">
                <a:avLst/>
              </a:prstGeom>
            </p:spPr>
            <p:txBody>
              <a:bodyPr anchor="ctr"/>
              <a:lstStyle/>
              <a:p>
                <a:pPr marL="0" indent="0" algn="ctr">
                  <a:buClr>
                    <a:schemeClr val="tx2"/>
                  </a:buClr>
                  <a:buNone/>
                </a:pPr>
                <a:r>
                  <a:rPr lang="en-US" sz="1200" dirty="0"/>
                  <a:t>Average CDD over the period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𝐶𝐷𝐷</m:t>
                        </m:r>
                      </m:e>
                      <m:sup>
                        <m:r>
                          <a:rPr lang="en-GB" sz="1400" i="1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𝑎𝑣𝑔</m:t>
                        </m:r>
                      </m:sup>
                    </m:sSup>
                    <m:r>
                      <a:rPr lang="en-GB" sz="1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=929</m:t>
                    </m:r>
                  </m:oMath>
                </a14:m>
                <a:r>
                  <a:rPr lang="en-US" sz="1200" dirty="0"/>
                  <a:t> </a:t>
                </a:r>
                <a:endParaRPr lang="en-GB" sz="1200" dirty="0"/>
              </a:p>
            </p:txBody>
          </p:sp>
        </mc:Choice>
        <mc:Fallback xmlns="">
          <p:sp>
            <p:nvSpPr>
              <p:cNvPr id="18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4294967295"/>
              </p:nvPr>
            </p:nvSpPr>
            <p:spPr>
              <a:xfrm>
                <a:off x="4360545" y="2387250"/>
                <a:ext cx="3554095" cy="335678"/>
              </a:xfrm>
              <a:prstGeom prst="rect">
                <a:avLst/>
              </a:prstGeom>
              <a:blipFill>
                <a:blip r:embed="rId5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3663909" y="1192977"/>
            <a:ext cx="1210945" cy="827676"/>
            <a:chOff x="2261147" y="2452025"/>
            <a:chExt cx="1210945" cy="827676"/>
          </a:xfrm>
        </p:grpSpPr>
        <p:sp>
          <p:nvSpPr>
            <p:cNvPr id="23" name="TextBox 22"/>
            <p:cNvSpPr txBox="1"/>
            <p:nvPr/>
          </p:nvSpPr>
          <p:spPr>
            <a:xfrm>
              <a:off x="2261147" y="2879591"/>
              <a:ext cx="12109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44FF"/>
                </a:buClr>
              </a:pPr>
              <a:r>
                <a:rPr lang="en-GB" sz="1000" dirty="0"/>
                <a:t>Adjusted energy consumption</a:t>
              </a:r>
            </a:p>
          </p:txBody>
        </p:sp>
        <p:cxnSp>
          <p:nvCxnSpPr>
            <p:cNvPr id="24" name="Curved Connector 23"/>
            <p:cNvCxnSpPr>
              <a:stCxn id="23" idx="0"/>
            </p:cNvCxnSpPr>
            <p:nvPr/>
          </p:nvCxnSpPr>
          <p:spPr>
            <a:xfrm rot="5400000" flipH="1" flipV="1">
              <a:off x="2875406" y="2443239"/>
              <a:ext cx="427566" cy="445138"/>
            </a:xfrm>
            <a:prstGeom prst="curvedConnector2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126072" y="1488171"/>
            <a:ext cx="1210945" cy="724048"/>
            <a:chOff x="2550707" y="2512064"/>
            <a:chExt cx="1210945" cy="724048"/>
          </a:xfrm>
        </p:grpSpPr>
        <p:sp>
          <p:nvSpPr>
            <p:cNvPr id="26" name="TextBox 25"/>
            <p:cNvSpPr txBox="1"/>
            <p:nvPr/>
          </p:nvSpPr>
          <p:spPr>
            <a:xfrm>
              <a:off x="2550707" y="2836002"/>
              <a:ext cx="121094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44FF"/>
                </a:buClr>
              </a:pPr>
              <a:r>
                <a:rPr lang="en-GB" sz="1000" dirty="0"/>
                <a:t>Actual energy consumption</a:t>
              </a:r>
            </a:p>
          </p:txBody>
        </p:sp>
        <p:cxnSp>
          <p:nvCxnSpPr>
            <p:cNvPr id="27" name="Curved Connector 26"/>
            <p:cNvCxnSpPr>
              <a:stCxn id="26" idx="0"/>
            </p:cNvCxnSpPr>
            <p:nvPr/>
          </p:nvCxnSpPr>
          <p:spPr>
            <a:xfrm rot="5400000" flipH="1" flipV="1">
              <a:off x="3090732" y="2577512"/>
              <a:ext cx="323939" cy="193043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7528562" y="907808"/>
            <a:ext cx="1277935" cy="684607"/>
            <a:chOff x="2194157" y="2441205"/>
            <a:chExt cx="1277935" cy="684607"/>
          </a:xfrm>
        </p:grpSpPr>
        <p:sp>
          <p:nvSpPr>
            <p:cNvPr id="32" name="TextBox 31"/>
            <p:cNvSpPr txBox="1"/>
            <p:nvPr/>
          </p:nvSpPr>
          <p:spPr>
            <a:xfrm>
              <a:off x="2261147" y="2879591"/>
              <a:ext cx="12109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44FF"/>
                </a:buClr>
              </a:pPr>
              <a:r>
                <a:rPr lang="en-GB" sz="1000" dirty="0"/>
                <a:t>Average CDD</a:t>
              </a:r>
            </a:p>
          </p:txBody>
        </p:sp>
        <p:cxnSp>
          <p:nvCxnSpPr>
            <p:cNvPr id="33" name="Curved Connector 32"/>
            <p:cNvCxnSpPr>
              <a:stCxn id="32" idx="0"/>
            </p:cNvCxnSpPr>
            <p:nvPr/>
          </p:nvCxnSpPr>
          <p:spPr>
            <a:xfrm rot="16200000" flipV="1">
              <a:off x="2311196" y="2324166"/>
              <a:ext cx="438386" cy="672463"/>
            </a:xfrm>
            <a:prstGeom prst="curvedConnector2">
              <a:avLst/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6620976" y="1548883"/>
            <a:ext cx="1079817" cy="659086"/>
            <a:chOff x="2392275" y="2620615"/>
            <a:chExt cx="1079817" cy="659086"/>
          </a:xfrm>
        </p:grpSpPr>
        <p:sp>
          <p:nvSpPr>
            <p:cNvPr id="37" name="TextBox 36"/>
            <p:cNvSpPr txBox="1"/>
            <p:nvPr/>
          </p:nvSpPr>
          <p:spPr>
            <a:xfrm>
              <a:off x="2392275" y="2879591"/>
              <a:ext cx="10798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>
                  <a:srgbClr val="0044FF"/>
                </a:buClr>
              </a:pPr>
              <a:r>
                <a:rPr lang="en-GB" sz="1000" dirty="0"/>
                <a:t>CDD of current year</a:t>
              </a:r>
            </a:p>
          </p:txBody>
        </p:sp>
        <p:cxnSp>
          <p:nvCxnSpPr>
            <p:cNvPr id="38" name="Curved Connector 37"/>
            <p:cNvCxnSpPr>
              <a:stCxn id="37" idx="0"/>
            </p:cNvCxnSpPr>
            <p:nvPr/>
          </p:nvCxnSpPr>
          <p:spPr>
            <a:xfrm rot="16200000" flipV="1">
              <a:off x="2684390" y="2631796"/>
              <a:ext cx="258976" cy="236613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3159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8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F3ADA1-1CDB-A04D-92B7-E1FAB14B84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0" tIns="0" rIns="0" bIns="0"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/>
              <a:t>Temperature correction – Adjusted energy consumption</a:t>
            </a:r>
            <a:endParaRPr lang="en-GB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/>
        </p:nvGraphicFramePr>
        <p:xfrm>
          <a:off x="694800" y="1038525"/>
          <a:ext cx="7754400" cy="3066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A01BF7DA-712F-284A-AEA1-6A8EC7E6A9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318" y="4379883"/>
            <a:ext cx="8642350" cy="434767"/>
          </a:xfrm>
        </p:spPr>
        <p:txBody>
          <a:bodyPr lIns="0" tIns="0" rIns="0" bIns="72000" anchor="ctr">
            <a:noAutofit/>
          </a:bodyPr>
          <a:lstStyle/>
          <a:p>
            <a:pPr marL="0" indent="0" algn="ctr">
              <a:spcBef>
                <a:spcPts val="0"/>
              </a:spcBef>
              <a:buClr>
                <a:schemeClr val="bg1">
                  <a:lumMod val="65000"/>
                </a:schemeClr>
              </a:buClr>
              <a:buFont typeface="Calibri" panose="020F0502020204030204" pitchFamily="34" charset="0"/>
              <a:buNone/>
            </a:pPr>
            <a:r>
              <a:rPr lang="en-US" sz="1200" b="1" dirty="0">
                <a:uFill>
                  <a:solidFill>
                    <a:schemeClr val="tx2"/>
                  </a:solidFill>
                </a:uFill>
                <a:ea typeface="+mj-ea"/>
              </a:rPr>
              <a:t>Temperature correction allows to identify more clearly the trends, removing the weather impact on consumption.</a:t>
            </a:r>
            <a:endParaRPr lang="en-GB" sz="1200" b="1" dirty="0">
              <a:uFill>
                <a:solidFill>
                  <a:schemeClr val="tx2"/>
                </a:solidFill>
              </a:uFill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77550185"/>
      </p:ext>
    </p:extLst>
  </p:cSld>
  <p:clrMapOvr>
    <a:masterClrMapping/>
  </p:clrMapOvr>
</p:sld>
</file>

<file path=ppt/theme/theme1.xml><?xml version="1.0" encoding="utf-8"?>
<a:theme xmlns:a="http://schemas.openxmlformats.org/drawingml/2006/main" name="IEA 2021 Template">
  <a:themeElements>
    <a:clrScheme name="IEA colour scheme">
      <a:dk1>
        <a:srgbClr val="000000"/>
      </a:dk1>
      <a:lt1>
        <a:srgbClr val="FFFFFF"/>
      </a:lt1>
      <a:dk2>
        <a:srgbClr val="0044FE"/>
      </a:dk2>
      <a:lt2>
        <a:srgbClr val="FFFFFF"/>
      </a:lt2>
      <a:accent1>
        <a:srgbClr val="48D3FE"/>
      </a:accent1>
      <a:accent2>
        <a:srgbClr val="3D7AD2"/>
      </a:accent2>
      <a:accent3>
        <a:srgbClr val="67F393"/>
      </a:accent3>
      <a:accent4>
        <a:srgbClr val="00ADA0"/>
      </a:accent4>
      <a:accent5>
        <a:srgbClr val="FDD324"/>
      </a:accent5>
      <a:accent6>
        <a:srgbClr val="F0A800"/>
      </a:accent6>
      <a:hlink>
        <a:srgbClr val="0044FE"/>
      </a:hlink>
      <a:folHlink>
        <a:srgbClr val="0044F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>
            <a:lumMod val="95000"/>
          </a:schemeClr>
        </a:solidFill>
        <a:ln>
          <a:noFill/>
        </a:ln>
      </a:spPr>
      <a:bodyPr rtlCol="0" anchor="ctr"/>
      <a:lstStyle>
        <a:defPPr algn="ctr">
          <a:defRPr sz="1200">
            <a:latin typeface="Segoe UI" panose="020B0502040204020203" pitchFamily="34" charset="0"/>
            <a:cs typeface="Segoe UI" panose="020B0502040204020203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IEA 2021 Template [Read-Only]" id="{7B9F6E93-DDFF-4D26-A945-CE3BA02DB670}" vid="{2EEAC2E9-9797-4486-9855-BE9CF87C10F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IEA 2021 Template</Template>
  <TotalTime>0</TotalTime>
  <Words>1809</Words>
  <Application>Microsoft Office PowerPoint</Application>
  <PresentationFormat>On-screen Show (16:9)</PresentationFormat>
  <Paragraphs>367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Cambria Math</vt:lpstr>
      <vt:lpstr>Segoe UI</vt:lpstr>
      <vt:lpstr>Wingdings</vt:lpstr>
      <vt:lpstr>IEA 2021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PARK Jungyu, IEA/EXD/EDC/EDC3</dc:creator>
  <cp:lastModifiedBy>LATTANZIO Domenico, IEA/EXD/EDC/DET</cp:lastModifiedBy>
  <cp:revision>201</cp:revision>
  <cp:lastPrinted>2017-08-30T14:17:09Z</cp:lastPrinted>
  <dcterms:created xsi:type="dcterms:W3CDTF">2021-06-23T13:34:02Z</dcterms:created>
  <dcterms:modified xsi:type="dcterms:W3CDTF">2022-11-24T16:37:27Z</dcterms:modified>
</cp:coreProperties>
</file>